
<file path=[Content_Types].xml><?xml version="1.0" encoding="utf-8"?>
<Types xmlns="http://schemas.openxmlformats.org/package/2006/content-types">
  <Default Extension="jpeg" ContentType="image/jpeg"/>
  <Default Extension="jpg" ContentType="image/jp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showGuides="1">
      <p:cViewPr varScale="1">
        <p:scale>
          <a:sx n="106" d="100"/>
          <a:sy n="106" d="100"/>
        </p:scale>
        <p:origin x="73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1440-193C-55A7-90EB-3E9BC1F24B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4CB0F0-2609-40F6-42D5-7E33D9438C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43129A-3667-3F5F-1E81-EA1D0446C276}"/>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5" name="Footer Placeholder 4">
            <a:extLst>
              <a:ext uri="{FF2B5EF4-FFF2-40B4-BE49-F238E27FC236}">
                <a16:creationId xmlns:a16="http://schemas.microsoft.com/office/drawing/2014/main" id="{E143B4DB-0FC6-0D67-5AE8-8F59E4A96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A83D6-B4B5-9310-DF5D-F111D0A2D7DC}"/>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237118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F6518-5F3D-B27B-BD9E-262D8A0F0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E1DD29-3AF5-704A-98B9-D09795F2C9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73CC3-6B45-DFFB-14E8-E2467F704C99}"/>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5" name="Footer Placeholder 4">
            <a:extLst>
              <a:ext uri="{FF2B5EF4-FFF2-40B4-BE49-F238E27FC236}">
                <a16:creationId xmlns:a16="http://schemas.microsoft.com/office/drawing/2014/main" id="{0A1CB580-DD51-2112-B095-9D7D25141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7276D-AE92-8BD3-6AF4-EA928AC07DAD}"/>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34704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587D90-40FC-AB03-DC06-3E922E8A7D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EA3497-E748-363D-FD11-520569D3BD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A2AA9-EAE8-8D42-3246-70B2D6E1BA6B}"/>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5" name="Footer Placeholder 4">
            <a:extLst>
              <a:ext uri="{FF2B5EF4-FFF2-40B4-BE49-F238E27FC236}">
                <a16:creationId xmlns:a16="http://schemas.microsoft.com/office/drawing/2014/main" id="{6CDCC4FF-25E0-D68A-E483-B52201351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7FE38-A2F2-5CCD-4EAB-4D2B82A90ADD}"/>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124734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5AA3-0FE4-44C2-0077-4B51E7B95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A7BF1-5B15-B429-978A-AF3AAD3855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DC462-4C08-2A1F-A88D-ABFB7CA0BFC9}"/>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5" name="Footer Placeholder 4">
            <a:extLst>
              <a:ext uri="{FF2B5EF4-FFF2-40B4-BE49-F238E27FC236}">
                <a16:creationId xmlns:a16="http://schemas.microsoft.com/office/drawing/2014/main" id="{77EE8BFE-5B72-44A5-48FD-E5E14285C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AEB72-B0A8-29C1-9781-FBD30294C3C9}"/>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25725864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EBBA-0EEB-0940-7F29-1D1E445338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F73CA5-189C-A117-4B05-2644B1C8F3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98D406-C1BF-6DD4-783E-430703B1BD46}"/>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5" name="Footer Placeholder 4">
            <a:extLst>
              <a:ext uri="{FF2B5EF4-FFF2-40B4-BE49-F238E27FC236}">
                <a16:creationId xmlns:a16="http://schemas.microsoft.com/office/drawing/2014/main" id="{E0584954-0902-51FC-1466-5D878397D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6ED9E-2F02-6B54-1F9F-04E87604D3B2}"/>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131513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8AFCE-EFAD-99D3-765B-664260F6C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90F753-FE35-6F8D-1809-374566DDB3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0E6182-295E-0B13-B857-579F32DE32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BC74ED-D01C-3860-6BF3-2BC79C5B001C}"/>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6" name="Footer Placeholder 5">
            <a:extLst>
              <a:ext uri="{FF2B5EF4-FFF2-40B4-BE49-F238E27FC236}">
                <a16:creationId xmlns:a16="http://schemas.microsoft.com/office/drawing/2014/main" id="{6B7A8C69-DC7B-5048-4FE6-84A9B8B1C7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CC83A-6392-CC74-3DCB-2980579E4A95}"/>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409233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878C-9C5E-BB80-CA29-1854857F33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51E43D-E5BF-C5D6-D4EF-745D37280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7D0FFE-7BDC-D8A5-06BC-932A0CBDB9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9D679B-5FA4-589A-103B-0D1848479F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98A03E-C283-CAC8-22E2-108820C803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5ACD66-98C8-F0DF-58F9-89308052FCB2}"/>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8" name="Footer Placeholder 7">
            <a:extLst>
              <a:ext uri="{FF2B5EF4-FFF2-40B4-BE49-F238E27FC236}">
                <a16:creationId xmlns:a16="http://schemas.microsoft.com/office/drawing/2014/main" id="{46DA3529-CF93-ACAA-7944-7F0D6E31CD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E1A16E-10B0-25B6-1EFB-99EF0053E53E}"/>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276905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F42D-F666-A765-0BE2-11BA006378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D72181-950B-68A1-597E-AE801D45D76E}"/>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4" name="Footer Placeholder 3">
            <a:extLst>
              <a:ext uri="{FF2B5EF4-FFF2-40B4-BE49-F238E27FC236}">
                <a16:creationId xmlns:a16="http://schemas.microsoft.com/office/drawing/2014/main" id="{5CA279C6-6E8F-39EF-CA86-C2068B61D5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11183F-772D-B027-E65C-14B365F804F4}"/>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257171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51222C-9D11-E82E-3DFD-B982A6596EA2}"/>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3" name="Footer Placeholder 2">
            <a:extLst>
              <a:ext uri="{FF2B5EF4-FFF2-40B4-BE49-F238E27FC236}">
                <a16:creationId xmlns:a16="http://schemas.microsoft.com/office/drawing/2014/main" id="{2027096B-E9C2-2FEF-C2F8-B3FAF855AB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AD9B7C-673B-2006-274E-1D1C05072586}"/>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388001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7869-DA79-2D8E-1348-85A9CE4C7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DD497C-357A-793D-7356-DAE5E6D934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3CC928-BAA9-3DFA-F35A-D60AD3318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5CF047-AB7D-9A00-B7F2-24FC83224CD3}"/>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6" name="Footer Placeholder 5">
            <a:extLst>
              <a:ext uri="{FF2B5EF4-FFF2-40B4-BE49-F238E27FC236}">
                <a16:creationId xmlns:a16="http://schemas.microsoft.com/office/drawing/2014/main" id="{6EA154DA-F995-AA76-9276-31F9BE3CF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45FDE-3AA7-9111-C17F-D4BC4475BF6A}"/>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29715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93E5-49EE-A818-39FA-7D26E0DE92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D89BA9-7DD5-1F4C-583F-13659CF1E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CFF049-0F58-FECA-CB4D-DF625552D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BBB59-A56B-DC91-BB67-F5D3F816AC31}"/>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6" name="Footer Placeholder 5">
            <a:extLst>
              <a:ext uri="{FF2B5EF4-FFF2-40B4-BE49-F238E27FC236}">
                <a16:creationId xmlns:a16="http://schemas.microsoft.com/office/drawing/2014/main" id="{20DEA1AA-9703-CC69-5831-79A1C9D88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8042E-2AB0-1ED3-1F6C-CFF45A1E7BD8}"/>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176817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7ECB78-9A76-27DC-115B-AEBBCA0EB0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61C75-DA10-7470-9AF4-1079D1C9B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099BA-AE3F-0E5F-77CD-793AE2170C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B4865D-4201-47AD-9F04-A30F0C8C37DD}" type="datetimeFigureOut">
              <a:rPr lang="en-US" smtClean="0"/>
              <a:t>5/7/2025</a:t>
            </a:fld>
            <a:endParaRPr lang="en-US"/>
          </a:p>
        </p:txBody>
      </p:sp>
      <p:sp>
        <p:nvSpPr>
          <p:cNvPr id="5" name="Footer Placeholder 4">
            <a:extLst>
              <a:ext uri="{FF2B5EF4-FFF2-40B4-BE49-F238E27FC236}">
                <a16:creationId xmlns:a16="http://schemas.microsoft.com/office/drawing/2014/main" id="{A410C170-AA35-C73A-623B-401EFF4F9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1544B65-A6B9-0826-1142-FF59B4F17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D40AAF-0295-476B-B178-69B3FD718A84}" type="slidenum">
              <a:rPr lang="en-US" smtClean="0"/>
              <a:t>‹#›</a:t>
            </a:fld>
            <a:endParaRPr lang="en-US"/>
          </a:p>
        </p:txBody>
      </p:sp>
    </p:spTree>
    <p:extLst>
      <p:ext uri="{BB962C8B-B14F-4D97-AF65-F5344CB8AC3E}">
        <p14:creationId xmlns:p14="http://schemas.microsoft.com/office/powerpoint/2010/main" val="3745924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hyperlink" Target="https://etauat.education.ne.gov/log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7">
            <a:extLst>
              <a:ext uri="{FF2B5EF4-FFF2-40B4-BE49-F238E27FC236}">
                <a16:creationId xmlns:a16="http://schemas.microsoft.com/office/drawing/2014/main" id="{84825C07-F249-FCE0-1F5B-7CF7C93AD044}"/>
              </a:ext>
            </a:extLst>
          </p:cNvPr>
          <p:cNvGrpSpPr/>
          <p:nvPr/>
        </p:nvGrpSpPr>
        <p:grpSpPr>
          <a:xfrm>
            <a:off x="590217" y="1201993"/>
            <a:ext cx="11011565" cy="4682614"/>
            <a:chOff x="0" y="685799"/>
            <a:chExt cx="7772400" cy="3305175"/>
          </a:xfrm>
        </p:grpSpPr>
        <p:pic>
          <p:nvPicPr>
            <p:cNvPr id="5" name="object 8">
              <a:extLst>
                <a:ext uri="{FF2B5EF4-FFF2-40B4-BE49-F238E27FC236}">
                  <a16:creationId xmlns:a16="http://schemas.microsoft.com/office/drawing/2014/main" id="{438D9C37-9564-310F-093C-67E594E306BA}"/>
                </a:ext>
              </a:extLst>
            </p:cNvPr>
            <p:cNvPicPr/>
            <p:nvPr/>
          </p:nvPicPr>
          <p:blipFill>
            <a:blip r:embed="rId2" cstate="print"/>
            <a:stretch>
              <a:fillRect/>
            </a:stretch>
          </p:blipFill>
          <p:spPr>
            <a:xfrm>
              <a:off x="0" y="685799"/>
              <a:ext cx="7772399" cy="3305174"/>
            </a:xfrm>
            <a:prstGeom prst="rect">
              <a:avLst/>
            </a:prstGeom>
          </p:spPr>
        </p:pic>
        <p:sp>
          <p:nvSpPr>
            <p:cNvPr id="6" name="object 9">
              <a:extLst>
                <a:ext uri="{FF2B5EF4-FFF2-40B4-BE49-F238E27FC236}">
                  <a16:creationId xmlns:a16="http://schemas.microsoft.com/office/drawing/2014/main" id="{75199BB1-BCDF-6E04-F0E4-B27074A0BC15}"/>
                </a:ext>
              </a:extLst>
            </p:cNvPr>
            <p:cNvSpPr/>
            <p:nvPr/>
          </p:nvSpPr>
          <p:spPr>
            <a:xfrm>
              <a:off x="0" y="685799"/>
              <a:ext cx="7772400" cy="3305175"/>
            </a:xfrm>
            <a:custGeom>
              <a:avLst/>
              <a:gdLst/>
              <a:ahLst/>
              <a:cxnLst/>
              <a:rect l="l" t="t" r="r" b="b"/>
              <a:pathLst>
                <a:path w="7772400" h="3305175">
                  <a:moveTo>
                    <a:pt x="7772399" y="3305174"/>
                  </a:moveTo>
                  <a:lnTo>
                    <a:pt x="0" y="3305174"/>
                  </a:lnTo>
                  <a:lnTo>
                    <a:pt x="0" y="0"/>
                  </a:lnTo>
                  <a:lnTo>
                    <a:pt x="7772399" y="0"/>
                  </a:lnTo>
                  <a:lnTo>
                    <a:pt x="7772399" y="3305174"/>
                  </a:lnTo>
                  <a:close/>
                </a:path>
              </a:pathLst>
            </a:custGeom>
            <a:solidFill>
              <a:srgbClr val="000000">
                <a:alpha val="50199"/>
              </a:srgbClr>
            </a:solidFill>
          </p:spPr>
          <p:txBody>
            <a:bodyPr wrap="square" lIns="0" tIns="0" rIns="0" bIns="0" rtlCol="0"/>
            <a:lstStyle/>
            <a:p>
              <a:endParaRPr/>
            </a:p>
          </p:txBody>
        </p:sp>
      </p:grpSp>
      <p:sp>
        <p:nvSpPr>
          <p:cNvPr id="9" name="TextBox 8">
            <a:extLst>
              <a:ext uri="{FF2B5EF4-FFF2-40B4-BE49-F238E27FC236}">
                <a16:creationId xmlns:a16="http://schemas.microsoft.com/office/drawing/2014/main" id="{26338260-1AE0-5FCA-E8AB-EA07082B5A8F}"/>
              </a:ext>
            </a:extLst>
          </p:cNvPr>
          <p:cNvSpPr txBox="1"/>
          <p:nvPr/>
        </p:nvSpPr>
        <p:spPr>
          <a:xfrm>
            <a:off x="1739092" y="2666136"/>
            <a:ext cx="6902245" cy="1754326"/>
          </a:xfrm>
          <a:prstGeom prst="rect">
            <a:avLst/>
          </a:prstGeom>
          <a:noFill/>
        </p:spPr>
        <p:txBody>
          <a:bodyPr wrap="square" rtlCol="0">
            <a:spAutoFit/>
          </a:bodyPr>
          <a:lstStyle/>
          <a:p>
            <a:r>
              <a:rPr lang="en-US" sz="3600" b="1" dirty="0">
                <a:solidFill>
                  <a:schemeClr val="bg1"/>
                </a:solidFill>
              </a:rPr>
              <a:t>How to Submit an EETP Application for EETP Applications</a:t>
            </a:r>
          </a:p>
        </p:txBody>
      </p:sp>
      <p:pic>
        <p:nvPicPr>
          <p:cNvPr id="11" name="Picture 10" descr="Logo&#10;&#10;AI-generated content may be incorrect.">
            <a:extLst>
              <a:ext uri="{FF2B5EF4-FFF2-40B4-BE49-F238E27FC236}">
                <a16:creationId xmlns:a16="http://schemas.microsoft.com/office/drawing/2014/main" id="{514EE9D2-C7F0-D9BD-C012-E9633A7E1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1338" y="2714714"/>
            <a:ext cx="2657143" cy="1428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2542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B25457B-018E-279C-075A-CBC15726A5AA}"/>
              </a:ext>
            </a:extLst>
          </p:cNvPr>
          <p:cNvSpPr>
            <a:spLocks noGrp="1"/>
          </p:cNvSpPr>
          <p:nvPr>
            <p:ph idx="1"/>
          </p:nvPr>
        </p:nvSpPr>
        <p:spPr>
          <a:xfrm>
            <a:off x="838200" y="1825625"/>
            <a:ext cx="5558489" cy="4351338"/>
          </a:xfrm>
        </p:spPr>
        <p:txBody>
          <a:bodyPr>
            <a:normAutofit/>
          </a:bodyPr>
          <a:lstStyle/>
          <a:p>
            <a:pPr marL="0" indent="0">
              <a:buNone/>
            </a:pPr>
            <a:r>
              <a:rPr lang="en-US"/>
              <a:t>If the recipient does not meet the loan forgiveness obligations described above, then the loan must be repaid, with interest accruing as of the date the borrower signed the contract.</a:t>
            </a:r>
          </a:p>
          <a:p>
            <a:pPr marL="0" indent="0">
              <a:buNone/>
            </a:pPr>
            <a:endParaRPr lang="en-US"/>
          </a:p>
        </p:txBody>
      </p:sp>
      <p:sp>
        <p:nvSpPr>
          <p:cNvPr id="25" name="Oval 24">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Block Arc 26">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1" name="Straight Connector 3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Arc 34">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AI-generated content may be incorrect.">
            <a:extLst>
              <a:ext uri="{FF2B5EF4-FFF2-40B4-BE49-F238E27FC236}">
                <a16:creationId xmlns:a16="http://schemas.microsoft.com/office/drawing/2014/main" id="{1DA2E35B-9AA4-0BA2-11FD-B019D82E7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2243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BA87D5B-764C-8DDD-02D7-37C7308C29CE}"/>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EETP Application Process Overview</a:t>
            </a:r>
          </a:p>
        </p:txBody>
      </p:sp>
      <p:sp>
        <p:nvSpPr>
          <p:cNvPr id="5" name="Text Placeholder 4">
            <a:extLst>
              <a:ext uri="{FF2B5EF4-FFF2-40B4-BE49-F238E27FC236}">
                <a16:creationId xmlns:a16="http://schemas.microsoft.com/office/drawing/2014/main" id="{B33311EA-0A39-7BF9-8DFC-913727D76C26}"/>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kern="1200">
                <a:solidFill>
                  <a:schemeClr val="tx1"/>
                </a:solidFill>
                <a:latin typeface="+mn-lt"/>
                <a:ea typeface="+mn-ea"/>
                <a:cs typeface="+mn-cs"/>
              </a:rPr>
              <a:t>Roles and Responsibilities</a:t>
            </a:r>
          </a:p>
        </p:txBody>
      </p:sp>
      <p:sp>
        <p:nvSpPr>
          <p:cNvPr id="12" name="Rectangle 11">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Logo&#10;&#10;AI-generated content may be incorrect.">
            <a:extLst>
              <a:ext uri="{FF2B5EF4-FFF2-40B4-BE49-F238E27FC236}">
                <a16:creationId xmlns:a16="http://schemas.microsoft.com/office/drawing/2014/main" id="{BA5F05D9-63EE-60D7-9914-741C6239D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5551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9">
            <a:extLst>
              <a:ext uri="{FF2B5EF4-FFF2-40B4-BE49-F238E27FC236}">
                <a16:creationId xmlns:a16="http://schemas.microsoft.com/office/drawing/2014/main" id="{33D20045-5308-76B5-DF33-DB913167AF0E}"/>
              </a:ext>
            </a:extLst>
          </p:cNvPr>
          <p:cNvGraphicFramePr>
            <a:graphicFrameLocks noGrp="1"/>
          </p:cNvGraphicFramePr>
          <p:nvPr>
            <p:extLst>
              <p:ext uri="{D42A27DB-BD31-4B8C-83A1-F6EECF244321}">
                <p14:modId xmlns:p14="http://schemas.microsoft.com/office/powerpoint/2010/main" val="874674753"/>
              </p:ext>
            </p:extLst>
          </p:nvPr>
        </p:nvGraphicFramePr>
        <p:xfrm>
          <a:off x="1019971" y="760383"/>
          <a:ext cx="10152058" cy="5681979"/>
        </p:xfrm>
        <a:graphic>
          <a:graphicData uri="http://schemas.openxmlformats.org/drawingml/2006/table">
            <a:tbl>
              <a:tblPr firstRow="1" bandRow="1">
                <a:tableStyleId>{2D5ABB26-0587-4C30-8999-92F81FD0307C}</a:tableStyleId>
              </a:tblPr>
              <a:tblGrid>
                <a:gridCol w="301594">
                  <a:extLst>
                    <a:ext uri="{9D8B030D-6E8A-4147-A177-3AD203B41FA5}">
                      <a16:colId xmlns:a16="http://schemas.microsoft.com/office/drawing/2014/main" val="20000"/>
                    </a:ext>
                  </a:extLst>
                </a:gridCol>
                <a:gridCol w="9577504">
                  <a:extLst>
                    <a:ext uri="{9D8B030D-6E8A-4147-A177-3AD203B41FA5}">
                      <a16:colId xmlns:a16="http://schemas.microsoft.com/office/drawing/2014/main" val="20001"/>
                    </a:ext>
                  </a:extLst>
                </a:gridCol>
                <a:gridCol w="272960">
                  <a:extLst>
                    <a:ext uri="{9D8B030D-6E8A-4147-A177-3AD203B41FA5}">
                      <a16:colId xmlns:a16="http://schemas.microsoft.com/office/drawing/2014/main" val="20002"/>
                    </a:ext>
                  </a:extLst>
                </a:gridCol>
              </a:tblGrid>
              <a:tr h="181752">
                <a:tc gridSpan="3">
                  <a:txBody>
                    <a:bodyPr/>
                    <a:lstStyle/>
                    <a:p>
                      <a:pPr>
                        <a:lnSpc>
                          <a:spcPct val="100000"/>
                        </a:lnSpc>
                      </a:pPr>
                      <a:endParaRPr sz="1100" dirty="0">
                        <a:latin typeface="Times New Roman"/>
                        <a:cs typeface="Times New Roman"/>
                      </a:endParaRPr>
                    </a:p>
                  </a:txBody>
                  <a:tcPr marL="0" marR="0" marT="0" marB="0">
                    <a:solidFill>
                      <a:srgbClr val="000000">
                        <a:alpha val="5099"/>
                      </a:srgb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500227">
                <a:tc>
                  <a:txBody>
                    <a:bodyPr/>
                    <a:lstStyle/>
                    <a:p>
                      <a:pPr>
                        <a:lnSpc>
                          <a:spcPct val="100000"/>
                        </a:lnSpc>
                      </a:pPr>
                      <a:endParaRPr sz="1400" dirty="0">
                        <a:latin typeface="Times New Roman"/>
                        <a:cs typeface="Times New Roman"/>
                      </a:endParaRPr>
                    </a:p>
                  </a:txBody>
                  <a:tcPr marL="0" marR="0" marT="0" marB="0">
                    <a:lnR w="57150">
                      <a:solidFill>
                        <a:srgbClr val="0953A2"/>
                      </a:solidFill>
                      <a:prstDash val="solid"/>
                    </a:lnR>
                    <a:solidFill>
                      <a:srgbClr val="000000">
                        <a:alpha val="5099"/>
                      </a:srgbClr>
                    </a:solidFill>
                  </a:tcPr>
                </a:tc>
                <a:tc>
                  <a:txBody>
                    <a:bodyPr/>
                    <a:lstStyle/>
                    <a:p>
                      <a:pPr marL="309245">
                        <a:lnSpc>
                          <a:spcPct val="100000"/>
                        </a:lnSpc>
                      </a:pPr>
                      <a:r>
                        <a:rPr sz="1800" b="1" spc="-10" dirty="0">
                          <a:latin typeface="Tahoma"/>
                          <a:cs typeface="Tahoma"/>
                        </a:rPr>
                        <a:t>Applicant/Recipient</a:t>
                      </a:r>
                      <a:endParaRPr sz="1800" dirty="0">
                        <a:latin typeface="Times New Roman"/>
                        <a:cs typeface="Times New Roman"/>
                      </a:endParaRPr>
                    </a:p>
                    <a:p>
                      <a:pPr>
                        <a:lnSpc>
                          <a:spcPct val="100000"/>
                        </a:lnSpc>
                        <a:spcBef>
                          <a:spcPts val="105"/>
                        </a:spcBef>
                      </a:pPr>
                      <a:endParaRPr sz="1800" dirty="0">
                        <a:latin typeface="Times New Roman"/>
                        <a:cs typeface="Times New Roman"/>
                      </a:endParaRPr>
                    </a:p>
                    <a:p>
                      <a:pPr marL="309245" marR="480059">
                        <a:lnSpc>
                          <a:spcPct val="128299"/>
                        </a:lnSpc>
                      </a:pPr>
                      <a:r>
                        <a:rPr sz="1200" spc="65" dirty="0">
                          <a:latin typeface="Tahoma"/>
                          <a:cs typeface="Tahoma"/>
                        </a:rPr>
                        <a:t>An</a:t>
                      </a:r>
                      <a:r>
                        <a:rPr sz="1200" spc="90" dirty="0">
                          <a:latin typeface="Tahoma"/>
                          <a:cs typeface="Tahoma"/>
                        </a:rPr>
                        <a:t> </a:t>
                      </a:r>
                      <a:r>
                        <a:rPr sz="1200" spc="45" dirty="0">
                          <a:latin typeface="Tahoma"/>
                          <a:cs typeface="Tahoma"/>
                        </a:rPr>
                        <a:t>applicant's</a:t>
                      </a:r>
                      <a:r>
                        <a:rPr sz="1200" spc="75" dirty="0">
                          <a:latin typeface="Tahoma"/>
                          <a:cs typeface="Tahoma"/>
                        </a:rPr>
                        <a:t> </a:t>
                      </a:r>
                      <a:r>
                        <a:rPr sz="1200" spc="20" dirty="0">
                          <a:latin typeface="Tahoma"/>
                          <a:cs typeface="Tahoma"/>
                        </a:rPr>
                        <a:t>primary</a:t>
                      </a:r>
                      <a:r>
                        <a:rPr sz="1200" spc="45" dirty="0">
                          <a:latin typeface="Tahoma"/>
                          <a:cs typeface="Tahoma"/>
                        </a:rPr>
                        <a:t> </a:t>
                      </a:r>
                      <a:r>
                        <a:rPr sz="1200" spc="20" dirty="0">
                          <a:latin typeface="Tahoma"/>
                          <a:cs typeface="Tahoma"/>
                        </a:rPr>
                        <a:t>role</a:t>
                      </a:r>
                      <a:r>
                        <a:rPr sz="1200" spc="90" dirty="0">
                          <a:latin typeface="Tahoma"/>
                          <a:cs typeface="Tahoma"/>
                        </a:rPr>
                        <a:t> </a:t>
                      </a:r>
                      <a:r>
                        <a:rPr sz="1200" spc="20" dirty="0">
                          <a:latin typeface="Tahoma"/>
                          <a:cs typeface="Tahoma"/>
                        </a:rPr>
                        <a:t>within</a:t>
                      </a:r>
                      <a:r>
                        <a:rPr sz="1200" spc="95" dirty="0">
                          <a:latin typeface="Tahoma"/>
                          <a:cs typeface="Tahoma"/>
                        </a:rPr>
                        <a:t> </a:t>
                      </a:r>
                      <a:r>
                        <a:rPr sz="1200" spc="65" dirty="0">
                          <a:latin typeface="Tahoma"/>
                          <a:cs typeface="Tahoma"/>
                        </a:rPr>
                        <a:t>the</a:t>
                      </a:r>
                      <a:r>
                        <a:rPr sz="1200" spc="90" dirty="0">
                          <a:latin typeface="Tahoma"/>
                          <a:cs typeface="Tahoma"/>
                        </a:rPr>
                        <a:t> </a:t>
                      </a:r>
                      <a:r>
                        <a:rPr sz="1200" spc="20" dirty="0">
                          <a:latin typeface="Tahoma"/>
                          <a:cs typeface="Tahoma"/>
                        </a:rPr>
                        <a:t>ETA</a:t>
                      </a:r>
                      <a:r>
                        <a:rPr sz="1200" spc="90" dirty="0">
                          <a:latin typeface="Tahoma"/>
                          <a:cs typeface="Tahoma"/>
                        </a:rPr>
                        <a:t> </a:t>
                      </a:r>
                      <a:r>
                        <a:rPr sz="1200" spc="20" dirty="0">
                          <a:latin typeface="Tahoma"/>
                          <a:cs typeface="Tahoma"/>
                        </a:rPr>
                        <a:t>application</a:t>
                      </a:r>
                      <a:r>
                        <a:rPr sz="1200" spc="90" dirty="0">
                          <a:latin typeface="Tahoma"/>
                          <a:cs typeface="Tahoma"/>
                        </a:rPr>
                        <a:t> </a:t>
                      </a:r>
                      <a:r>
                        <a:rPr sz="1200" spc="75" dirty="0">
                          <a:latin typeface="Tahoma"/>
                          <a:cs typeface="Tahoma"/>
                        </a:rPr>
                        <a:t>process</a:t>
                      </a:r>
                      <a:r>
                        <a:rPr sz="1200" spc="80" dirty="0">
                          <a:latin typeface="Tahoma"/>
                          <a:cs typeface="Tahoma"/>
                        </a:rPr>
                        <a:t> </a:t>
                      </a:r>
                      <a:r>
                        <a:rPr sz="1200" spc="20" dirty="0">
                          <a:latin typeface="Tahoma"/>
                          <a:cs typeface="Tahoma"/>
                        </a:rPr>
                        <a:t>is</a:t>
                      </a:r>
                      <a:r>
                        <a:rPr sz="1200" spc="80" dirty="0">
                          <a:latin typeface="Tahoma"/>
                          <a:cs typeface="Tahoma"/>
                        </a:rPr>
                        <a:t> </a:t>
                      </a:r>
                      <a:r>
                        <a:rPr sz="1200" spc="60" dirty="0">
                          <a:latin typeface="Tahoma"/>
                          <a:cs typeface="Tahoma"/>
                        </a:rPr>
                        <a:t>to</a:t>
                      </a:r>
                      <a:r>
                        <a:rPr sz="1200" spc="80" dirty="0">
                          <a:latin typeface="Tahoma"/>
                          <a:cs typeface="Tahoma"/>
                        </a:rPr>
                        <a:t> </a:t>
                      </a:r>
                      <a:r>
                        <a:rPr sz="1200" spc="55" dirty="0">
                          <a:latin typeface="Tahoma"/>
                          <a:cs typeface="Tahoma"/>
                        </a:rPr>
                        <a:t>create</a:t>
                      </a:r>
                      <a:r>
                        <a:rPr sz="1200" spc="90" dirty="0">
                          <a:latin typeface="Tahoma"/>
                          <a:cs typeface="Tahoma"/>
                        </a:rPr>
                        <a:t> </a:t>
                      </a:r>
                      <a:r>
                        <a:rPr sz="1200" spc="50" dirty="0">
                          <a:latin typeface="Tahoma"/>
                          <a:cs typeface="Tahoma"/>
                        </a:rPr>
                        <a:t>and</a:t>
                      </a:r>
                      <a:r>
                        <a:rPr sz="1200" spc="55" dirty="0">
                          <a:latin typeface="Tahoma"/>
                          <a:cs typeface="Tahoma"/>
                        </a:rPr>
                        <a:t> </a:t>
                      </a:r>
                      <a:r>
                        <a:rPr sz="1200" spc="-10" dirty="0">
                          <a:latin typeface="Tahoma"/>
                          <a:cs typeface="Tahoma"/>
                        </a:rPr>
                        <a:t>submit </a:t>
                      </a:r>
                      <a:r>
                        <a:rPr sz="1200" spc="30" dirty="0">
                          <a:latin typeface="Tahoma"/>
                          <a:cs typeface="Tahoma"/>
                        </a:rPr>
                        <a:t>applications.</a:t>
                      </a:r>
                      <a:r>
                        <a:rPr sz="1200" spc="5" dirty="0">
                          <a:latin typeface="Tahoma"/>
                          <a:cs typeface="Tahoma"/>
                        </a:rPr>
                        <a:t> </a:t>
                      </a:r>
                      <a:r>
                        <a:rPr sz="1200" spc="70" dirty="0">
                          <a:latin typeface="Tahoma"/>
                          <a:cs typeface="Tahoma"/>
                        </a:rPr>
                        <a:t>Once</a:t>
                      </a:r>
                      <a:r>
                        <a:rPr sz="1200" spc="85" dirty="0">
                          <a:latin typeface="Tahoma"/>
                          <a:cs typeface="Tahoma"/>
                        </a:rPr>
                        <a:t> </a:t>
                      </a:r>
                      <a:r>
                        <a:rPr sz="1200" spc="30" dirty="0">
                          <a:latin typeface="Tahoma"/>
                          <a:cs typeface="Tahoma"/>
                        </a:rPr>
                        <a:t>an</a:t>
                      </a:r>
                      <a:r>
                        <a:rPr sz="1200" spc="85" dirty="0">
                          <a:latin typeface="Tahoma"/>
                          <a:cs typeface="Tahoma"/>
                        </a:rPr>
                        <a:t> </a:t>
                      </a:r>
                      <a:r>
                        <a:rPr sz="1200" spc="30" dirty="0">
                          <a:latin typeface="Tahoma"/>
                          <a:cs typeface="Tahoma"/>
                        </a:rPr>
                        <a:t>application</a:t>
                      </a:r>
                      <a:r>
                        <a:rPr sz="1200" spc="85" dirty="0">
                          <a:latin typeface="Tahoma"/>
                          <a:cs typeface="Tahoma"/>
                        </a:rPr>
                        <a:t> </a:t>
                      </a:r>
                      <a:r>
                        <a:rPr sz="1200" spc="30" dirty="0">
                          <a:latin typeface="Tahoma"/>
                          <a:cs typeface="Tahoma"/>
                        </a:rPr>
                        <a:t>is</a:t>
                      </a:r>
                      <a:r>
                        <a:rPr sz="1200" spc="75" dirty="0">
                          <a:latin typeface="Tahoma"/>
                          <a:cs typeface="Tahoma"/>
                        </a:rPr>
                        <a:t> </a:t>
                      </a:r>
                      <a:r>
                        <a:rPr sz="1200" spc="60" dirty="0">
                          <a:latin typeface="Tahoma"/>
                          <a:cs typeface="Tahoma"/>
                        </a:rPr>
                        <a:t>submitted</a:t>
                      </a:r>
                      <a:r>
                        <a:rPr sz="1200" spc="50" dirty="0">
                          <a:latin typeface="Tahoma"/>
                          <a:cs typeface="Tahoma"/>
                        </a:rPr>
                        <a:t> and approved,</a:t>
                      </a:r>
                      <a:r>
                        <a:rPr sz="1200" spc="85" dirty="0">
                          <a:latin typeface="Tahoma"/>
                          <a:cs typeface="Tahoma"/>
                        </a:rPr>
                        <a:t> </a:t>
                      </a:r>
                      <a:r>
                        <a:rPr sz="1200" spc="65" dirty="0">
                          <a:latin typeface="Tahoma"/>
                          <a:cs typeface="Tahoma"/>
                        </a:rPr>
                        <a:t>the</a:t>
                      </a:r>
                      <a:r>
                        <a:rPr sz="1200" spc="85" dirty="0">
                          <a:latin typeface="Tahoma"/>
                          <a:cs typeface="Tahoma"/>
                        </a:rPr>
                        <a:t> </a:t>
                      </a:r>
                      <a:r>
                        <a:rPr sz="1200" spc="30" dirty="0">
                          <a:latin typeface="Tahoma"/>
                          <a:cs typeface="Tahoma"/>
                        </a:rPr>
                        <a:t>applicant</a:t>
                      </a:r>
                      <a:r>
                        <a:rPr sz="1200" spc="75" dirty="0">
                          <a:latin typeface="Tahoma"/>
                          <a:cs typeface="Tahoma"/>
                        </a:rPr>
                        <a:t> </a:t>
                      </a:r>
                      <a:r>
                        <a:rPr sz="1200" spc="30" dirty="0">
                          <a:latin typeface="Tahoma"/>
                          <a:cs typeface="Tahoma"/>
                        </a:rPr>
                        <a:t>is</a:t>
                      </a:r>
                      <a:r>
                        <a:rPr sz="1200" spc="75" dirty="0">
                          <a:latin typeface="Tahoma"/>
                          <a:cs typeface="Tahoma"/>
                        </a:rPr>
                        <a:t> </a:t>
                      </a:r>
                      <a:r>
                        <a:rPr sz="1200" spc="65" dirty="0">
                          <a:latin typeface="Tahoma"/>
                          <a:cs typeface="Tahoma"/>
                        </a:rPr>
                        <a:t>converted</a:t>
                      </a:r>
                      <a:r>
                        <a:rPr sz="1200" spc="50" dirty="0">
                          <a:latin typeface="Tahoma"/>
                          <a:cs typeface="Tahoma"/>
                        </a:rPr>
                        <a:t> </a:t>
                      </a:r>
                      <a:r>
                        <a:rPr sz="1200" spc="30" dirty="0">
                          <a:latin typeface="Tahoma"/>
                          <a:cs typeface="Tahoma"/>
                        </a:rPr>
                        <a:t>into</a:t>
                      </a:r>
                      <a:r>
                        <a:rPr sz="1200" spc="75" dirty="0">
                          <a:latin typeface="Tahoma"/>
                          <a:cs typeface="Tahoma"/>
                        </a:rPr>
                        <a:t> </a:t>
                      </a:r>
                      <a:r>
                        <a:rPr sz="1200" spc="-50" dirty="0">
                          <a:latin typeface="Tahoma"/>
                          <a:cs typeface="Tahoma"/>
                        </a:rPr>
                        <a:t>a </a:t>
                      </a:r>
                      <a:r>
                        <a:rPr sz="1200" spc="35" dirty="0">
                          <a:latin typeface="Tahoma"/>
                          <a:cs typeface="Tahoma"/>
                        </a:rPr>
                        <a:t>Recipient.</a:t>
                      </a:r>
                      <a:endParaRPr sz="1200" dirty="0">
                        <a:latin typeface="Tahoma"/>
                        <a:cs typeface="Tahoma"/>
                      </a:endParaRPr>
                    </a:p>
                    <a:p>
                      <a:pPr marL="614045" marR="3030855" indent="-304800">
                        <a:lnSpc>
                          <a:spcPct val="223700"/>
                        </a:lnSpc>
                        <a:spcBef>
                          <a:spcPts val="375"/>
                        </a:spcBef>
                      </a:pPr>
                      <a:r>
                        <a:rPr sz="1200" spc="30" dirty="0">
                          <a:latin typeface="Tahoma"/>
                          <a:cs typeface="Tahoma"/>
                        </a:rPr>
                        <a:t>Within</a:t>
                      </a:r>
                      <a:r>
                        <a:rPr sz="1200" spc="95" dirty="0">
                          <a:latin typeface="Tahoma"/>
                          <a:cs typeface="Tahoma"/>
                        </a:rPr>
                        <a:t> </a:t>
                      </a:r>
                      <a:r>
                        <a:rPr sz="1200" spc="65" dirty="0">
                          <a:latin typeface="Tahoma"/>
                          <a:cs typeface="Tahoma"/>
                        </a:rPr>
                        <a:t>the</a:t>
                      </a:r>
                      <a:r>
                        <a:rPr sz="1200" spc="95" dirty="0">
                          <a:latin typeface="Tahoma"/>
                          <a:cs typeface="Tahoma"/>
                        </a:rPr>
                        <a:t> </a:t>
                      </a:r>
                      <a:r>
                        <a:rPr sz="1200" spc="30" dirty="0">
                          <a:latin typeface="Tahoma"/>
                          <a:cs typeface="Tahoma"/>
                        </a:rPr>
                        <a:t>ETA</a:t>
                      </a:r>
                      <a:r>
                        <a:rPr sz="1200" spc="95" dirty="0">
                          <a:latin typeface="Tahoma"/>
                          <a:cs typeface="Tahoma"/>
                        </a:rPr>
                        <a:t> </a:t>
                      </a:r>
                      <a:r>
                        <a:rPr sz="1200" spc="55" dirty="0">
                          <a:latin typeface="Tahoma"/>
                          <a:cs typeface="Tahoma"/>
                        </a:rPr>
                        <a:t>system,</a:t>
                      </a:r>
                      <a:r>
                        <a:rPr sz="1200" spc="95" dirty="0">
                          <a:latin typeface="Tahoma"/>
                          <a:cs typeface="Tahoma"/>
                        </a:rPr>
                        <a:t> </a:t>
                      </a:r>
                      <a:r>
                        <a:rPr sz="1200" spc="30" dirty="0">
                          <a:latin typeface="Tahoma"/>
                          <a:cs typeface="Tahoma"/>
                        </a:rPr>
                        <a:t>an</a:t>
                      </a:r>
                      <a:r>
                        <a:rPr sz="1200" spc="95" dirty="0">
                          <a:latin typeface="Tahoma"/>
                          <a:cs typeface="Tahoma"/>
                        </a:rPr>
                        <a:t> </a:t>
                      </a:r>
                      <a:r>
                        <a:rPr sz="1200" spc="30" dirty="0">
                          <a:latin typeface="Tahoma"/>
                          <a:cs typeface="Tahoma"/>
                        </a:rPr>
                        <a:t>Applicant/Recipient</a:t>
                      </a:r>
                      <a:r>
                        <a:rPr sz="1200" spc="85" dirty="0">
                          <a:latin typeface="Tahoma"/>
                          <a:cs typeface="Tahoma"/>
                        </a:rPr>
                        <a:t> </a:t>
                      </a:r>
                      <a:r>
                        <a:rPr sz="1200" spc="-20" dirty="0">
                          <a:latin typeface="Tahoma"/>
                          <a:cs typeface="Tahoma"/>
                        </a:rPr>
                        <a:t>can: </a:t>
                      </a:r>
                      <a:r>
                        <a:rPr sz="1200" spc="55" dirty="0">
                          <a:latin typeface="Tahoma"/>
                          <a:cs typeface="Tahoma"/>
                        </a:rPr>
                        <a:t>Registers</a:t>
                      </a:r>
                      <a:r>
                        <a:rPr sz="1200" spc="70" dirty="0">
                          <a:latin typeface="Tahoma"/>
                          <a:cs typeface="Tahoma"/>
                        </a:rPr>
                        <a:t> </a:t>
                      </a:r>
                      <a:r>
                        <a:rPr sz="1200" dirty="0">
                          <a:latin typeface="Tahoma"/>
                          <a:cs typeface="Tahoma"/>
                        </a:rPr>
                        <a:t>as</a:t>
                      </a:r>
                      <a:r>
                        <a:rPr sz="1200" spc="70" dirty="0">
                          <a:latin typeface="Tahoma"/>
                          <a:cs typeface="Tahoma"/>
                        </a:rPr>
                        <a:t> </a:t>
                      </a:r>
                      <a:r>
                        <a:rPr sz="1200" dirty="0">
                          <a:latin typeface="Tahoma"/>
                          <a:cs typeface="Tahoma"/>
                        </a:rPr>
                        <a:t>a</a:t>
                      </a:r>
                      <a:r>
                        <a:rPr sz="1200" spc="25" dirty="0">
                          <a:latin typeface="Tahoma"/>
                          <a:cs typeface="Tahoma"/>
                        </a:rPr>
                        <a:t> </a:t>
                      </a:r>
                      <a:r>
                        <a:rPr sz="1200" spc="80" dirty="0">
                          <a:latin typeface="Tahoma"/>
                          <a:cs typeface="Tahoma"/>
                        </a:rPr>
                        <a:t>new</a:t>
                      </a:r>
                      <a:r>
                        <a:rPr sz="1200" spc="5" dirty="0">
                          <a:latin typeface="Tahoma"/>
                          <a:cs typeface="Tahoma"/>
                        </a:rPr>
                        <a:t> </a:t>
                      </a:r>
                      <a:r>
                        <a:rPr sz="1200" spc="45" dirty="0">
                          <a:latin typeface="Tahoma"/>
                          <a:cs typeface="Tahoma"/>
                        </a:rPr>
                        <a:t>user</a:t>
                      </a:r>
                      <a:endParaRPr sz="1200" dirty="0">
                        <a:latin typeface="Tahoma"/>
                        <a:cs typeface="Tahoma"/>
                      </a:endParaRPr>
                    </a:p>
                    <a:p>
                      <a:pPr>
                        <a:lnSpc>
                          <a:spcPct val="100000"/>
                        </a:lnSpc>
                        <a:spcBef>
                          <a:spcPts val="240"/>
                        </a:spcBef>
                      </a:pPr>
                      <a:endParaRPr sz="1200" dirty="0">
                        <a:latin typeface="Times New Roman"/>
                        <a:cs typeface="Times New Roman"/>
                      </a:endParaRPr>
                    </a:p>
                    <a:p>
                      <a:pPr marL="785495" indent="-171450">
                        <a:lnSpc>
                          <a:spcPct val="100000"/>
                        </a:lnSpc>
                        <a:buFont typeface="Arial" panose="020B0604020202020204" pitchFamily="34" charset="0"/>
                        <a:buChar char="•"/>
                      </a:pPr>
                      <a:r>
                        <a:rPr sz="1200" spc="50" dirty="0">
                          <a:latin typeface="Tahoma"/>
                          <a:cs typeface="Tahoma"/>
                        </a:rPr>
                        <a:t>Submits</a:t>
                      </a:r>
                      <a:r>
                        <a:rPr sz="1200" spc="40" dirty="0">
                          <a:latin typeface="Tahoma"/>
                          <a:cs typeface="Tahoma"/>
                        </a:rPr>
                        <a:t> </a:t>
                      </a:r>
                      <a:r>
                        <a:rPr sz="1200" spc="35" dirty="0">
                          <a:latin typeface="Tahoma"/>
                          <a:cs typeface="Tahoma"/>
                        </a:rPr>
                        <a:t>applications</a:t>
                      </a:r>
                      <a:endParaRPr sz="1200" dirty="0">
                        <a:latin typeface="Tahoma"/>
                        <a:cs typeface="Tahoma"/>
                      </a:endParaRPr>
                    </a:p>
                    <a:p>
                      <a:pPr marL="785495" marR="371475" indent="-171450">
                        <a:lnSpc>
                          <a:spcPct val="217099"/>
                        </a:lnSpc>
                        <a:spcBef>
                          <a:spcPts val="75"/>
                        </a:spcBef>
                        <a:buFont typeface="Arial" panose="020B0604020202020204" pitchFamily="34" charset="0"/>
                        <a:buChar char="•"/>
                      </a:pPr>
                      <a:r>
                        <a:rPr sz="1200" spc="60" dirty="0">
                          <a:latin typeface="Tahoma"/>
                          <a:cs typeface="Tahoma"/>
                        </a:rPr>
                        <a:t>Receives</a:t>
                      </a:r>
                      <a:r>
                        <a:rPr sz="1200" spc="90" dirty="0">
                          <a:latin typeface="Tahoma"/>
                          <a:cs typeface="Tahoma"/>
                        </a:rPr>
                        <a:t> </a:t>
                      </a:r>
                      <a:r>
                        <a:rPr sz="1200" spc="50" dirty="0">
                          <a:latin typeface="Tahoma"/>
                          <a:cs typeface="Tahoma"/>
                        </a:rPr>
                        <a:t>notifications</a:t>
                      </a:r>
                      <a:r>
                        <a:rPr sz="1200" spc="90" dirty="0">
                          <a:latin typeface="Tahoma"/>
                          <a:cs typeface="Tahoma"/>
                        </a:rPr>
                        <a:t> </a:t>
                      </a:r>
                      <a:r>
                        <a:rPr sz="1200" spc="50" dirty="0">
                          <a:latin typeface="Tahoma"/>
                          <a:cs typeface="Tahoma"/>
                        </a:rPr>
                        <a:t>and</a:t>
                      </a:r>
                      <a:r>
                        <a:rPr sz="1200" spc="70" dirty="0">
                          <a:latin typeface="Tahoma"/>
                          <a:cs typeface="Tahoma"/>
                        </a:rPr>
                        <a:t> </a:t>
                      </a:r>
                      <a:r>
                        <a:rPr sz="1200" spc="65" dirty="0">
                          <a:latin typeface="Tahoma"/>
                          <a:cs typeface="Tahoma"/>
                        </a:rPr>
                        <a:t>updates</a:t>
                      </a:r>
                      <a:r>
                        <a:rPr sz="1200" spc="90" dirty="0">
                          <a:latin typeface="Tahoma"/>
                          <a:cs typeface="Tahoma"/>
                        </a:rPr>
                        <a:t> </a:t>
                      </a:r>
                      <a:r>
                        <a:rPr sz="1200" spc="55" dirty="0">
                          <a:latin typeface="Tahoma"/>
                          <a:cs typeface="Tahoma"/>
                        </a:rPr>
                        <a:t>on</a:t>
                      </a:r>
                      <a:r>
                        <a:rPr sz="1200" spc="105" dirty="0">
                          <a:latin typeface="Tahoma"/>
                          <a:cs typeface="Tahoma"/>
                        </a:rPr>
                        <a:t> </a:t>
                      </a:r>
                      <a:r>
                        <a:rPr sz="1200" spc="20" dirty="0">
                          <a:latin typeface="Tahoma"/>
                          <a:cs typeface="Tahoma"/>
                        </a:rPr>
                        <a:t>application,</a:t>
                      </a:r>
                      <a:r>
                        <a:rPr sz="1200" spc="105" dirty="0">
                          <a:latin typeface="Tahoma"/>
                          <a:cs typeface="Tahoma"/>
                        </a:rPr>
                        <a:t> </a:t>
                      </a:r>
                      <a:r>
                        <a:rPr sz="1200" spc="20" dirty="0">
                          <a:latin typeface="Tahoma"/>
                          <a:cs typeface="Tahoma"/>
                        </a:rPr>
                        <a:t>loan</a:t>
                      </a:r>
                      <a:r>
                        <a:rPr sz="1200" spc="105" dirty="0">
                          <a:latin typeface="Tahoma"/>
                          <a:cs typeface="Tahoma"/>
                        </a:rPr>
                        <a:t> </a:t>
                      </a:r>
                      <a:r>
                        <a:rPr sz="1200" spc="20" dirty="0">
                          <a:latin typeface="Tahoma"/>
                          <a:cs typeface="Tahoma"/>
                        </a:rPr>
                        <a:t>payment,</a:t>
                      </a:r>
                      <a:r>
                        <a:rPr sz="1200" spc="100" dirty="0">
                          <a:latin typeface="Tahoma"/>
                          <a:cs typeface="Tahoma"/>
                        </a:rPr>
                        <a:t> </a:t>
                      </a:r>
                      <a:r>
                        <a:rPr sz="1200" spc="20" dirty="0">
                          <a:latin typeface="Tahoma"/>
                          <a:cs typeface="Tahoma"/>
                        </a:rPr>
                        <a:t>loan</a:t>
                      </a:r>
                      <a:r>
                        <a:rPr sz="1200" spc="105" dirty="0">
                          <a:latin typeface="Tahoma"/>
                          <a:cs typeface="Tahoma"/>
                        </a:rPr>
                        <a:t> </a:t>
                      </a:r>
                      <a:r>
                        <a:rPr sz="1200" spc="50" dirty="0">
                          <a:latin typeface="Tahoma"/>
                          <a:cs typeface="Tahoma"/>
                        </a:rPr>
                        <a:t>repayment</a:t>
                      </a:r>
                      <a:r>
                        <a:rPr sz="1200" spc="90" dirty="0">
                          <a:latin typeface="Tahoma"/>
                          <a:cs typeface="Tahoma"/>
                        </a:rPr>
                        <a:t> </a:t>
                      </a:r>
                      <a:r>
                        <a:rPr sz="1200" spc="60" dirty="0">
                          <a:latin typeface="Tahoma"/>
                          <a:cs typeface="Tahoma"/>
                        </a:rPr>
                        <a:t>statuses Uploads</a:t>
                      </a:r>
                      <a:r>
                        <a:rPr sz="1200" spc="45" dirty="0">
                          <a:latin typeface="Tahoma"/>
                          <a:cs typeface="Tahoma"/>
                        </a:rPr>
                        <a:t> </a:t>
                      </a:r>
                      <a:r>
                        <a:rPr sz="1200" spc="60" dirty="0">
                          <a:latin typeface="Tahoma"/>
                          <a:cs typeface="Tahoma"/>
                        </a:rPr>
                        <a:t>supporting</a:t>
                      </a:r>
                      <a:r>
                        <a:rPr sz="1200" spc="35" dirty="0">
                          <a:latin typeface="Tahoma"/>
                          <a:cs typeface="Tahoma"/>
                        </a:rPr>
                        <a:t> </a:t>
                      </a:r>
                      <a:r>
                        <a:rPr sz="1200" spc="45" dirty="0">
                          <a:latin typeface="Tahoma"/>
                          <a:cs typeface="Tahoma"/>
                        </a:rPr>
                        <a:t>documentation</a:t>
                      </a:r>
                      <a:endParaRPr lang="en-US" sz="1200" dirty="0">
                        <a:latin typeface="Tahoma"/>
                        <a:cs typeface="Tahoma"/>
                      </a:endParaRPr>
                    </a:p>
                    <a:p>
                      <a:pPr marL="0" indent="0">
                        <a:lnSpc>
                          <a:spcPct val="100000"/>
                        </a:lnSpc>
                        <a:spcBef>
                          <a:spcPts val="320"/>
                        </a:spcBef>
                        <a:buFont typeface="Arial" panose="020B0604020202020204" pitchFamily="34" charset="0"/>
                        <a:buNone/>
                      </a:pPr>
                      <a:endParaRPr lang="en-US" sz="1200" dirty="0">
                        <a:latin typeface="Times New Roman"/>
                        <a:cs typeface="Times New Roman"/>
                      </a:endParaRPr>
                    </a:p>
                    <a:p>
                      <a:pPr marL="785495" indent="-171450">
                        <a:lnSpc>
                          <a:spcPct val="100000"/>
                        </a:lnSpc>
                        <a:buFont typeface="Arial" panose="020B0604020202020204" pitchFamily="34" charset="0"/>
                        <a:buChar char="•"/>
                      </a:pPr>
                      <a:r>
                        <a:rPr sz="1200" spc="55" dirty="0">
                          <a:latin typeface="Tahoma"/>
                          <a:cs typeface="Tahoma"/>
                        </a:rPr>
                        <a:t>Signs</a:t>
                      </a:r>
                      <a:r>
                        <a:rPr sz="1200" spc="100" dirty="0">
                          <a:latin typeface="Tahoma"/>
                          <a:cs typeface="Tahoma"/>
                        </a:rPr>
                        <a:t> </a:t>
                      </a:r>
                      <a:r>
                        <a:rPr sz="1200" dirty="0">
                          <a:latin typeface="Tahoma"/>
                          <a:cs typeface="Tahoma"/>
                        </a:rPr>
                        <a:t>loan</a:t>
                      </a:r>
                      <a:r>
                        <a:rPr sz="1200" spc="114" dirty="0">
                          <a:latin typeface="Tahoma"/>
                          <a:cs typeface="Tahoma"/>
                        </a:rPr>
                        <a:t> </a:t>
                      </a:r>
                      <a:r>
                        <a:rPr sz="1200" spc="50" dirty="0">
                          <a:latin typeface="Tahoma"/>
                          <a:cs typeface="Tahoma"/>
                        </a:rPr>
                        <a:t>contracts</a:t>
                      </a:r>
                      <a:endParaRPr sz="1200" dirty="0">
                        <a:latin typeface="Tahoma"/>
                        <a:cs typeface="Tahoma"/>
                      </a:endParaRPr>
                    </a:p>
                    <a:p>
                      <a:pPr marL="171450" indent="-171450">
                        <a:lnSpc>
                          <a:spcPct val="100000"/>
                        </a:lnSpc>
                        <a:spcBef>
                          <a:spcPts val="240"/>
                        </a:spcBef>
                        <a:buFont typeface="Arial" panose="020B0604020202020204" pitchFamily="34" charset="0"/>
                        <a:buChar char="•"/>
                      </a:pPr>
                      <a:endParaRPr sz="1200" dirty="0">
                        <a:latin typeface="Times New Roman"/>
                        <a:cs typeface="Times New Roman"/>
                      </a:endParaRPr>
                    </a:p>
                    <a:p>
                      <a:pPr marL="785495" indent="-171450">
                        <a:lnSpc>
                          <a:spcPct val="100000"/>
                        </a:lnSpc>
                        <a:buFont typeface="Arial" panose="020B0604020202020204" pitchFamily="34" charset="0"/>
                        <a:buChar char="•"/>
                      </a:pPr>
                      <a:r>
                        <a:rPr sz="1200" spc="50" dirty="0">
                          <a:latin typeface="Tahoma"/>
                          <a:cs typeface="Tahoma"/>
                        </a:rPr>
                        <a:t>Submits</a:t>
                      </a:r>
                      <a:r>
                        <a:rPr sz="1200" spc="60" dirty="0">
                          <a:latin typeface="Tahoma"/>
                          <a:cs typeface="Tahoma"/>
                        </a:rPr>
                        <a:t> </a:t>
                      </a:r>
                      <a:r>
                        <a:rPr sz="1200" spc="90" dirty="0">
                          <a:latin typeface="Tahoma"/>
                          <a:cs typeface="Tahoma"/>
                        </a:rPr>
                        <a:t>ACH</a:t>
                      </a:r>
                      <a:r>
                        <a:rPr sz="1200" spc="65" dirty="0">
                          <a:latin typeface="Tahoma"/>
                          <a:cs typeface="Tahoma"/>
                        </a:rPr>
                        <a:t> </a:t>
                      </a:r>
                      <a:r>
                        <a:rPr sz="1200" spc="50" dirty="0">
                          <a:latin typeface="Tahoma"/>
                          <a:cs typeface="Tahoma"/>
                        </a:rPr>
                        <a:t>info</a:t>
                      </a:r>
                      <a:r>
                        <a:rPr sz="1200" spc="60" dirty="0">
                          <a:latin typeface="Tahoma"/>
                          <a:cs typeface="Tahoma"/>
                        </a:rPr>
                        <a:t> </a:t>
                      </a:r>
                      <a:r>
                        <a:rPr sz="1200" spc="50" dirty="0">
                          <a:latin typeface="Tahoma"/>
                          <a:cs typeface="Tahoma"/>
                        </a:rPr>
                        <a:t>for</a:t>
                      </a:r>
                      <a:r>
                        <a:rPr sz="1200" spc="70" dirty="0">
                          <a:latin typeface="Tahoma"/>
                          <a:cs typeface="Tahoma"/>
                        </a:rPr>
                        <a:t> </a:t>
                      </a:r>
                      <a:r>
                        <a:rPr sz="1200" dirty="0">
                          <a:latin typeface="Tahoma"/>
                          <a:cs typeface="Tahoma"/>
                        </a:rPr>
                        <a:t>loan</a:t>
                      </a:r>
                      <a:r>
                        <a:rPr sz="1200" spc="70" dirty="0">
                          <a:latin typeface="Tahoma"/>
                          <a:cs typeface="Tahoma"/>
                        </a:rPr>
                        <a:t> </a:t>
                      </a:r>
                      <a:r>
                        <a:rPr sz="1200" spc="40" dirty="0">
                          <a:latin typeface="Tahoma"/>
                          <a:cs typeface="Tahoma"/>
                        </a:rPr>
                        <a:t>repayment</a:t>
                      </a:r>
                      <a:endParaRPr sz="1200" dirty="0">
                        <a:latin typeface="Tahoma"/>
                        <a:cs typeface="Tahoma"/>
                      </a:endParaRPr>
                    </a:p>
                  </a:txBody>
                  <a:tcPr marL="0" marR="0" marT="142240" marB="0">
                    <a:lnL w="57150">
                      <a:solidFill>
                        <a:srgbClr val="0953A2"/>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dirty="0">
                        <a:latin typeface="Times New Roman"/>
                        <a:cs typeface="Times New Roman"/>
                      </a:endParaRPr>
                    </a:p>
                  </a:txBody>
                  <a:tcPr marL="0" marR="0" marT="0" marB="0">
                    <a:lnL w="9525">
                      <a:solidFill>
                        <a:srgbClr val="000000"/>
                      </a:solidFill>
                      <a:prstDash val="solid"/>
                    </a:lnL>
                    <a:solidFill>
                      <a:srgbClr val="000000">
                        <a:alpha val="5099"/>
                      </a:srgbClr>
                    </a:solidFill>
                  </a:tcPr>
                </a:tc>
                <a:extLst>
                  <a:ext uri="{0D108BD9-81ED-4DB2-BD59-A6C34878D82A}">
                    <a16:rowId xmlns:a16="http://schemas.microsoft.com/office/drawing/2014/main" val="10001"/>
                  </a:ext>
                </a:extLst>
              </a:tr>
            </a:tbl>
          </a:graphicData>
        </a:graphic>
      </p:graphicFrame>
      <p:pic>
        <p:nvPicPr>
          <p:cNvPr id="5" name="Picture 4" descr="Logo&#10;&#10;AI-generated content may be incorrect.">
            <a:extLst>
              <a:ext uri="{FF2B5EF4-FFF2-40B4-BE49-F238E27FC236}">
                <a16:creationId xmlns:a16="http://schemas.microsoft.com/office/drawing/2014/main" id="{AB515CB0-8735-7D04-37CD-0EC382E45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4580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343B4-1A5E-3D63-A13D-FA315CD8765E}"/>
            </a:ext>
          </a:extLst>
        </p:cNvPr>
        <p:cNvGrpSpPr/>
        <p:nvPr/>
      </p:nvGrpSpPr>
      <p:grpSpPr>
        <a:xfrm>
          <a:off x="0" y="0"/>
          <a:ext cx="0" cy="0"/>
          <a:chOff x="0" y="0"/>
          <a:chExt cx="0" cy="0"/>
        </a:xfrm>
      </p:grpSpPr>
      <p:graphicFrame>
        <p:nvGraphicFramePr>
          <p:cNvPr id="4" name="object 9">
            <a:extLst>
              <a:ext uri="{FF2B5EF4-FFF2-40B4-BE49-F238E27FC236}">
                <a16:creationId xmlns:a16="http://schemas.microsoft.com/office/drawing/2014/main" id="{4D78380B-4FB2-9B60-CE02-7365C02A04A1}"/>
              </a:ext>
            </a:extLst>
          </p:cNvPr>
          <p:cNvGraphicFramePr>
            <a:graphicFrameLocks noGrp="1"/>
          </p:cNvGraphicFramePr>
          <p:nvPr>
            <p:extLst>
              <p:ext uri="{D42A27DB-BD31-4B8C-83A1-F6EECF244321}">
                <p14:modId xmlns:p14="http://schemas.microsoft.com/office/powerpoint/2010/main" val="2027383844"/>
              </p:ext>
            </p:extLst>
          </p:nvPr>
        </p:nvGraphicFramePr>
        <p:xfrm>
          <a:off x="1019971" y="760383"/>
          <a:ext cx="10152058" cy="5681979"/>
        </p:xfrm>
        <a:graphic>
          <a:graphicData uri="http://schemas.openxmlformats.org/drawingml/2006/table">
            <a:tbl>
              <a:tblPr firstRow="1" bandRow="1">
                <a:tableStyleId>{2D5ABB26-0587-4C30-8999-92F81FD0307C}</a:tableStyleId>
              </a:tblPr>
              <a:tblGrid>
                <a:gridCol w="301594">
                  <a:extLst>
                    <a:ext uri="{9D8B030D-6E8A-4147-A177-3AD203B41FA5}">
                      <a16:colId xmlns:a16="http://schemas.microsoft.com/office/drawing/2014/main" val="20000"/>
                    </a:ext>
                  </a:extLst>
                </a:gridCol>
                <a:gridCol w="9577504">
                  <a:extLst>
                    <a:ext uri="{9D8B030D-6E8A-4147-A177-3AD203B41FA5}">
                      <a16:colId xmlns:a16="http://schemas.microsoft.com/office/drawing/2014/main" val="20001"/>
                    </a:ext>
                  </a:extLst>
                </a:gridCol>
                <a:gridCol w="272960">
                  <a:extLst>
                    <a:ext uri="{9D8B030D-6E8A-4147-A177-3AD203B41FA5}">
                      <a16:colId xmlns:a16="http://schemas.microsoft.com/office/drawing/2014/main" val="20002"/>
                    </a:ext>
                  </a:extLst>
                </a:gridCol>
              </a:tblGrid>
              <a:tr h="181752">
                <a:tc gridSpan="3">
                  <a:txBody>
                    <a:bodyPr/>
                    <a:lstStyle/>
                    <a:p>
                      <a:pPr>
                        <a:lnSpc>
                          <a:spcPct val="100000"/>
                        </a:lnSpc>
                      </a:pPr>
                      <a:endParaRPr sz="1100" dirty="0">
                        <a:latin typeface="Times New Roman"/>
                        <a:cs typeface="Times New Roman"/>
                      </a:endParaRPr>
                    </a:p>
                  </a:txBody>
                  <a:tcPr marL="0" marR="0" marT="0" marB="0">
                    <a:solidFill>
                      <a:srgbClr val="000000">
                        <a:alpha val="5099"/>
                      </a:srgb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500227">
                <a:tc>
                  <a:txBody>
                    <a:bodyPr/>
                    <a:lstStyle/>
                    <a:p>
                      <a:pPr>
                        <a:lnSpc>
                          <a:spcPct val="100000"/>
                        </a:lnSpc>
                      </a:pPr>
                      <a:endParaRPr sz="1400" dirty="0">
                        <a:latin typeface="Times New Roman"/>
                        <a:cs typeface="Times New Roman"/>
                      </a:endParaRPr>
                    </a:p>
                  </a:txBody>
                  <a:tcPr marL="0" marR="0" marT="0" marB="0">
                    <a:lnR w="57150">
                      <a:solidFill>
                        <a:srgbClr val="0953A2"/>
                      </a:solidFill>
                      <a:prstDash val="solid"/>
                    </a:lnR>
                    <a:solidFill>
                      <a:srgbClr val="000000">
                        <a:alpha val="5099"/>
                      </a:srgbClr>
                    </a:solidFill>
                  </a:tcPr>
                </a:tc>
                <a:tc>
                  <a:txBody>
                    <a:bodyPr/>
                    <a:lstStyle/>
                    <a:p>
                      <a:pPr marL="309245">
                        <a:lnSpc>
                          <a:spcPct val="100000"/>
                        </a:lnSpc>
                      </a:pPr>
                      <a:r>
                        <a:rPr lang="en-US" sz="1800" b="1" spc="-10" dirty="0">
                          <a:latin typeface="Tahoma"/>
                          <a:cs typeface="Tahoma"/>
                        </a:rPr>
                        <a:t>IHE Coordinator</a:t>
                      </a:r>
                      <a:endParaRPr sz="1800" dirty="0">
                        <a:latin typeface="Times New Roman"/>
                        <a:cs typeface="Times New Roman"/>
                      </a:endParaRPr>
                    </a:p>
                    <a:p>
                      <a:pPr>
                        <a:lnSpc>
                          <a:spcPct val="100000"/>
                        </a:lnSpc>
                        <a:spcBef>
                          <a:spcPts val="105"/>
                        </a:spcBef>
                      </a:pPr>
                      <a:endParaRPr sz="1800" dirty="0">
                        <a:latin typeface="Times New Roman"/>
                        <a:cs typeface="Times New Roman"/>
                      </a:endParaRPr>
                    </a:p>
                    <a:p>
                      <a:pPr marL="309245" marR="480059">
                        <a:lnSpc>
                          <a:spcPct val="128299"/>
                        </a:lnSpc>
                      </a:pPr>
                      <a:r>
                        <a:rPr lang="en-US" sz="1200" spc="65" dirty="0">
                          <a:latin typeface="Tahoma"/>
                          <a:cs typeface="Tahoma"/>
                        </a:rPr>
                        <a:t>Institution of Higher Education (IHE Coordinators play a supporting role in ETA applications. They represent the Applicant's college or university and are the first line of approval for all applications. Additionally, they can also upload supporting documentation for an application such as a GPA supplement, program of study information, and residency verification.</a:t>
                      </a:r>
                    </a:p>
                    <a:p>
                      <a:pPr marL="309245" marR="480059">
                        <a:lnSpc>
                          <a:spcPct val="128299"/>
                        </a:lnSpc>
                      </a:pPr>
                      <a:endParaRPr lang="en-US" sz="1200" spc="65" dirty="0">
                        <a:latin typeface="Tahoma"/>
                        <a:cs typeface="Tahoma"/>
                      </a:endParaRPr>
                    </a:p>
                    <a:p>
                      <a:pPr marL="309245" marR="480059">
                        <a:lnSpc>
                          <a:spcPct val="128299"/>
                        </a:lnSpc>
                      </a:pPr>
                      <a:r>
                        <a:rPr lang="en-US" sz="1200" spc="65" dirty="0">
                          <a:latin typeface="Tahoma"/>
                          <a:cs typeface="Tahoma"/>
                        </a:rPr>
                        <a:t>Within the ETA system, an IHE Coordinators can: </a:t>
                      </a:r>
                    </a:p>
                    <a:p>
                      <a:pPr marL="614045" marR="3030855" indent="-304800">
                        <a:lnSpc>
                          <a:spcPct val="223700"/>
                        </a:lnSpc>
                        <a:spcBef>
                          <a:spcPts val="375"/>
                        </a:spcBef>
                      </a:pPr>
                      <a:r>
                        <a:rPr sz="1200" spc="30" dirty="0">
                          <a:latin typeface="Tahoma"/>
                          <a:cs typeface="Tahoma"/>
                        </a:rPr>
                        <a:t>Within</a:t>
                      </a:r>
                      <a:r>
                        <a:rPr sz="1200" spc="95" dirty="0">
                          <a:latin typeface="Tahoma"/>
                          <a:cs typeface="Tahoma"/>
                        </a:rPr>
                        <a:t> </a:t>
                      </a:r>
                      <a:r>
                        <a:rPr sz="1200" spc="65" dirty="0">
                          <a:latin typeface="Tahoma"/>
                          <a:cs typeface="Tahoma"/>
                        </a:rPr>
                        <a:t>the</a:t>
                      </a:r>
                      <a:r>
                        <a:rPr sz="1200" spc="95" dirty="0">
                          <a:latin typeface="Tahoma"/>
                          <a:cs typeface="Tahoma"/>
                        </a:rPr>
                        <a:t> </a:t>
                      </a:r>
                      <a:r>
                        <a:rPr sz="1200" spc="30" dirty="0">
                          <a:latin typeface="Tahoma"/>
                          <a:cs typeface="Tahoma"/>
                        </a:rPr>
                        <a:t>ETA</a:t>
                      </a:r>
                      <a:r>
                        <a:rPr sz="1200" spc="95" dirty="0">
                          <a:latin typeface="Tahoma"/>
                          <a:cs typeface="Tahoma"/>
                        </a:rPr>
                        <a:t> </a:t>
                      </a:r>
                      <a:r>
                        <a:rPr sz="1200" spc="55" dirty="0">
                          <a:latin typeface="Tahoma"/>
                          <a:cs typeface="Tahoma"/>
                        </a:rPr>
                        <a:t>system,</a:t>
                      </a:r>
                      <a:r>
                        <a:rPr sz="1200" spc="95" dirty="0">
                          <a:latin typeface="Tahoma"/>
                          <a:cs typeface="Tahoma"/>
                        </a:rPr>
                        <a:t> </a:t>
                      </a:r>
                      <a:r>
                        <a:rPr sz="1200" spc="30" dirty="0">
                          <a:latin typeface="Tahoma"/>
                          <a:cs typeface="Tahoma"/>
                        </a:rPr>
                        <a:t>an</a:t>
                      </a:r>
                      <a:r>
                        <a:rPr sz="1200" spc="95" dirty="0">
                          <a:latin typeface="Tahoma"/>
                          <a:cs typeface="Tahoma"/>
                        </a:rPr>
                        <a:t> </a:t>
                      </a:r>
                      <a:r>
                        <a:rPr sz="1200" spc="30" dirty="0">
                          <a:latin typeface="Tahoma"/>
                          <a:cs typeface="Tahoma"/>
                        </a:rPr>
                        <a:t>Applicant/Recipient</a:t>
                      </a:r>
                      <a:r>
                        <a:rPr sz="1200" spc="85" dirty="0">
                          <a:latin typeface="Tahoma"/>
                          <a:cs typeface="Tahoma"/>
                        </a:rPr>
                        <a:t> </a:t>
                      </a:r>
                      <a:r>
                        <a:rPr sz="1200" spc="-20" dirty="0">
                          <a:latin typeface="Tahoma"/>
                          <a:cs typeface="Tahoma"/>
                        </a:rPr>
                        <a:t>can: </a:t>
                      </a:r>
                      <a:r>
                        <a:rPr sz="1200" spc="55" dirty="0">
                          <a:latin typeface="Tahoma"/>
                          <a:cs typeface="Tahoma"/>
                        </a:rPr>
                        <a:t>Registers</a:t>
                      </a:r>
                      <a:r>
                        <a:rPr sz="1200" spc="70" dirty="0">
                          <a:latin typeface="Tahoma"/>
                          <a:cs typeface="Tahoma"/>
                        </a:rPr>
                        <a:t> </a:t>
                      </a:r>
                      <a:r>
                        <a:rPr sz="1200" dirty="0">
                          <a:latin typeface="Tahoma"/>
                          <a:cs typeface="Tahoma"/>
                        </a:rPr>
                        <a:t>as</a:t>
                      </a:r>
                      <a:r>
                        <a:rPr sz="1200" spc="70" dirty="0">
                          <a:latin typeface="Tahoma"/>
                          <a:cs typeface="Tahoma"/>
                        </a:rPr>
                        <a:t> </a:t>
                      </a:r>
                      <a:r>
                        <a:rPr sz="1200" dirty="0">
                          <a:latin typeface="Tahoma"/>
                          <a:cs typeface="Tahoma"/>
                        </a:rPr>
                        <a:t>a</a:t>
                      </a:r>
                      <a:r>
                        <a:rPr sz="1200" spc="25" dirty="0">
                          <a:latin typeface="Tahoma"/>
                          <a:cs typeface="Tahoma"/>
                        </a:rPr>
                        <a:t> </a:t>
                      </a:r>
                      <a:r>
                        <a:rPr sz="1200" spc="80" dirty="0">
                          <a:latin typeface="Tahoma"/>
                          <a:cs typeface="Tahoma"/>
                        </a:rPr>
                        <a:t>new</a:t>
                      </a:r>
                      <a:r>
                        <a:rPr sz="1200" spc="5" dirty="0">
                          <a:latin typeface="Tahoma"/>
                          <a:cs typeface="Tahoma"/>
                        </a:rPr>
                        <a:t> </a:t>
                      </a:r>
                      <a:r>
                        <a:rPr sz="1200" spc="45" dirty="0">
                          <a:latin typeface="Tahoma"/>
                          <a:cs typeface="Tahoma"/>
                        </a:rPr>
                        <a:t>user</a:t>
                      </a:r>
                      <a:endParaRPr sz="1200" dirty="0">
                        <a:latin typeface="Tahoma"/>
                        <a:cs typeface="Tahoma"/>
                      </a:endParaRPr>
                    </a:p>
                    <a:p>
                      <a:pPr>
                        <a:lnSpc>
                          <a:spcPct val="100000"/>
                        </a:lnSpc>
                        <a:spcBef>
                          <a:spcPts val="240"/>
                        </a:spcBef>
                      </a:pPr>
                      <a:endParaRPr sz="1200" dirty="0">
                        <a:latin typeface="Times New Roman"/>
                        <a:cs typeface="Times New Roman"/>
                      </a:endParaRPr>
                    </a:p>
                    <a:p>
                      <a:pPr marL="785495" indent="-171450">
                        <a:lnSpc>
                          <a:spcPct val="100000"/>
                        </a:lnSpc>
                        <a:buFont typeface="Arial" panose="020B0604020202020204" pitchFamily="34" charset="0"/>
                        <a:buChar char="•"/>
                      </a:pPr>
                      <a:r>
                        <a:rPr lang="en-US" sz="1200" spc="50" dirty="0">
                          <a:latin typeface="Tahoma"/>
                          <a:cs typeface="Tahoma"/>
                        </a:rPr>
                        <a:t>Register as a new user</a:t>
                      </a:r>
                      <a:br>
                        <a:rPr lang="en-US" sz="1200" spc="50" dirty="0">
                          <a:latin typeface="Tahoma"/>
                          <a:cs typeface="Tahoma"/>
                        </a:rPr>
                      </a:br>
                      <a:endParaRPr lang="en-US" sz="1200" spc="50" dirty="0">
                        <a:latin typeface="Tahoma"/>
                        <a:cs typeface="Tahoma"/>
                      </a:endParaRPr>
                    </a:p>
                    <a:p>
                      <a:pPr marL="785495" indent="-171450">
                        <a:lnSpc>
                          <a:spcPct val="100000"/>
                        </a:lnSpc>
                        <a:buFont typeface="Arial" panose="020B0604020202020204" pitchFamily="34" charset="0"/>
                        <a:buChar char="•"/>
                      </a:pPr>
                      <a:r>
                        <a:rPr lang="en-US" sz="1200" spc="50" dirty="0">
                          <a:latin typeface="Tahoma"/>
                          <a:cs typeface="Tahoma"/>
                        </a:rPr>
                        <a:t>Review and approve/deny applications </a:t>
                      </a:r>
                      <a:br>
                        <a:rPr lang="en-US" sz="1200" spc="50" dirty="0">
                          <a:latin typeface="Tahoma"/>
                          <a:cs typeface="Tahoma"/>
                        </a:rPr>
                      </a:br>
                      <a:endParaRPr lang="en-US" sz="1200" spc="50" dirty="0">
                        <a:latin typeface="Tahoma"/>
                        <a:cs typeface="Tahoma"/>
                      </a:endParaRPr>
                    </a:p>
                    <a:p>
                      <a:pPr marL="785495" indent="-171450">
                        <a:lnSpc>
                          <a:spcPct val="100000"/>
                        </a:lnSpc>
                        <a:buFont typeface="Arial" panose="020B0604020202020204" pitchFamily="34" charset="0"/>
                        <a:buChar char="•"/>
                      </a:pPr>
                      <a:r>
                        <a:rPr lang="en-US" sz="1200" spc="50" dirty="0">
                          <a:latin typeface="Tahoma"/>
                          <a:cs typeface="Tahoma"/>
                        </a:rPr>
                        <a:t>Upload documentation</a:t>
                      </a:r>
                    </a:p>
                  </a:txBody>
                  <a:tcPr marL="0" marR="0" marT="142240" marB="0">
                    <a:lnL w="57150">
                      <a:solidFill>
                        <a:srgbClr val="0953A2"/>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dirty="0">
                        <a:latin typeface="Times New Roman"/>
                        <a:cs typeface="Times New Roman"/>
                      </a:endParaRPr>
                    </a:p>
                  </a:txBody>
                  <a:tcPr marL="0" marR="0" marT="0" marB="0">
                    <a:lnL w="9525">
                      <a:solidFill>
                        <a:srgbClr val="000000"/>
                      </a:solidFill>
                      <a:prstDash val="solid"/>
                    </a:lnL>
                    <a:solidFill>
                      <a:srgbClr val="000000">
                        <a:alpha val="5099"/>
                      </a:srgbClr>
                    </a:solidFill>
                  </a:tcPr>
                </a:tc>
                <a:extLst>
                  <a:ext uri="{0D108BD9-81ED-4DB2-BD59-A6C34878D82A}">
                    <a16:rowId xmlns:a16="http://schemas.microsoft.com/office/drawing/2014/main" val="10001"/>
                  </a:ext>
                </a:extLst>
              </a:tr>
            </a:tbl>
          </a:graphicData>
        </a:graphic>
      </p:graphicFrame>
      <p:pic>
        <p:nvPicPr>
          <p:cNvPr id="2" name="Picture 1" descr="Logo&#10;&#10;AI-generated content may be incorrect.">
            <a:extLst>
              <a:ext uri="{FF2B5EF4-FFF2-40B4-BE49-F238E27FC236}">
                <a16:creationId xmlns:a16="http://schemas.microsoft.com/office/drawing/2014/main" id="{A3CECCE1-1FB4-3B6F-7DB9-35EE7F27A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5207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B8E00-0696-ADD5-9E0C-280BACE766DF}"/>
            </a:ext>
          </a:extLst>
        </p:cNvPr>
        <p:cNvGrpSpPr/>
        <p:nvPr/>
      </p:nvGrpSpPr>
      <p:grpSpPr>
        <a:xfrm>
          <a:off x="0" y="0"/>
          <a:ext cx="0" cy="0"/>
          <a:chOff x="0" y="0"/>
          <a:chExt cx="0" cy="0"/>
        </a:xfrm>
      </p:grpSpPr>
      <p:graphicFrame>
        <p:nvGraphicFramePr>
          <p:cNvPr id="4" name="object 9">
            <a:extLst>
              <a:ext uri="{FF2B5EF4-FFF2-40B4-BE49-F238E27FC236}">
                <a16:creationId xmlns:a16="http://schemas.microsoft.com/office/drawing/2014/main" id="{8CC02260-3112-D23B-C4A4-2A7EA7DEA9E5}"/>
              </a:ext>
            </a:extLst>
          </p:cNvPr>
          <p:cNvGraphicFramePr>
            <a:graphicFrameLocks noGrp="1"/>
          </p:cNvGraphicFramePr>
          <p:nvPr>
            <p:extLst>
              <p:ext uri="{D42A27DB-BD31-4B8C-83A1-F6EECF244321}">
                <p14:modId xmlns:p14="http://schemas.microsoft.com/office/powerpoint/2010/main" val="2324172952"/>
              </p:ext>
            </p:extLst>
          </p:nvPr>
        </p:nvGraphicFramePr>
        <p:xfrm>
          <a:off x="1019971" y="760383"/>
          <a:ext cx="10152058" cy="5681979"/>
        </p:xfrm>
        <a:graphic>
          <a:graphicData uri="http://schemas.openxmlformats.org/drawingml/2006/table">
            <a:tbl>
              <a:tblPr firstRow="1" bandRow="1">
                <a:tableStyleId>{2D5ABB26-0587-4C30-8999-92F81FD0307C}</a:tableStyleId>
              </a:tblPr>
              <a:tblGrid>
                <a:gridCol w="301594">
                  <a:extLst>
                    <a:ext uri="{9D8B030D-6E8A-4147-A177-3AD203B41FA5}">
                      <a16:colId xmlns:a16="http://schemas.microsoft.com/office/drawing/2014/main" val="20000"/>
                    </a:ext>
                  </a:extLst>
                </a:gridCol>
                <a:gridCol w="9577504">
                  <a:extLst>
                    <a:ext uri="{9D8B030D-6E8A-4147-A177-3AD203B41FA5}">
                      <a16:colId xmlns:a16="http://schemas.microsoft.com/office/drawing/2014/main" val="20001"/>
                    </a:ext>
                  </a:extLst>
                </a:gridCol>
                <a:gridCol w="272960">
                  <a:extLst>
                    <a:ext uri="{9D8B030D-6E8A-4147-A177-3AD203B41FA5}">
                      <a16:colId xmlns:a16="http://schemas.microsoft.com/office/drawing/2014/main" val="20002"/>
                    </a:ext>
                  </a:extLst>
                </a:gridCol>
              </a:tblGrid>
              <a:tr h="181752">
                <a:tc gridSpan="3">
                  <a:txBody>
                    <a:bodyPr/>
                    <a:lstStyle/>
                    <a:p>
                      <a:pPr>
                        <a:lnSpc>
                          <a:spcPct val="100000"/>
                        </a:lnSpc>
                      </a:pPr>
                      <a:endParaRPr sz="1100" dirty="0">
                        <a:latin typeface="Times New Roman"/>
                        <a:cs typeface="Times New Roman"/>
                      </a:endParaRPr>
                    </a:p>
                  </a:txBody>
                  <a:tcPr marL="0" marR="0" marT="0" marB="0">
                    <a:solidFill>
                      <a:srgbClr val="000000">
                        <a:alpha val="5099"/>
                      </a:srgb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500227">
                <a:tc>
                  <a:txBody>
                    <a:bodyPr/>
                    <a:lstStyle/>
                    <a:p>
                      <a:pPr>
                        <a:lnSpc>
                          <a:spcPct val="100000"/>
                        </a:lnSpc>
                      </a:pPr>
                      <a:endParaRPr sz="1400" dirty="0">
                        <a:latin typeface="Times New Roman"/>
                        <a:cs typeface="Times New Roman"/>
                      </a:endParaRPr>
                    </a:p>
                  </a:txBody>
                  <a:tcPr marL="0" marR="0" marT="0" marB="0">
                    <a:lnR w="57150">
                      <a:solidFill>
                        <a:srgbClr val="0953A2"/>
                      </a:solidFill>
                      <a:prstDash val="solid"/>
                    </a:lnR>
                    <a:solidFill>
                      <a:srgbClr val="000000">
                        <a:alpha val="5099"/>
                      </a:srgbClr>
                    </a:solidFill>
                  </a:tcPr>
                </a:tc>
                <a:tc>
                  <a:txBody>
                    <a:bodyPr/>
                    <a:lstStyle/>
                    <a:p>
                      <a:pPr marL="309245">
                        <a:lnSpc>
                          <a:spcPct val="100000"/>
                        </a:lnSpc>
                      </a:pPr>
                      <a:r>
                        <a:rPr lang="en-US" sz="1800" b="1" spc="-10" dirty="0">
                          <a:latin typeface="Tahoma"/>
                          <a:cs typeface="Tahoma"/>
                        </a:rPr>
                        <a:t>ETA Specialist</a:t>
                      </a:r>
                      <a:endParaRPr sz="1800" dirty="0">
                        <a:latin typeface="Times New Roman"/>
                        <a:cs typeface="Times New Roman"/>
                      </a:endParaRPr>
                    </a:p>
                    <a:p>
                      <a:pPr>
                        <a:lnSpc>
                          <a:spcPct val="100000"/>
                        </a:lnSpc>
                        <a:spcBef>
                          <a:spcPts val="105"/>
                        </a:spcBef>
                      </a:pPr>
                      <a:endParaRPr sz="1800" dirty="0">
                        <a:latin typeface="Times New Roman"/>
                        <a:cs typeface="Times New Roman"/>
                      </a:endParaRPr>
                    </a:p>
                    <a:p>
                      <a:pPr marL="309245" marR="480059">
                        <a:lnSpc>
                          <a:spcPct val="128299"/>
                        </a:lnSpc>
                      </a:pPr>
                      <a:r>
                        <a:rPr lang="en-US" sz="1200" spc="65" dirty="0">
                          <a:latin typeface="Tahoma"/>
                          <a:cs typeface="Tahoma"/>
                        </a:rPr>
                        <a:t>An ETA Specialist's primary role is to manage applications within the ETA system. This includes approving and denying applications, generating loan contracts, and flagging applications.</a:t>
                      </a:r>
                    </a:p>
                    <a:p>
                      <a:pPr marL="309245" marR="480059">
                        <a:lnSpc>
                          <a:spcPct val="128299"/>
                        </a:lnSpc>
                      </a:pPr>
                      <a:endParaRPr lang="en-US" sz="1200" spc="65" dirty="0">
                        <a:latin typeface="Tahoma"/>
                        <a:cs typeface="Tahoma"/>
                      </a:endParaRPr>
                    </a:p>
                    <a:p>
                      <a:pPr marL="309245" marR="480059">
                        <a:lnSpc>
                          <a:spcPct val="128299"/>
                        </a:lnSpc>
                      </a:pPr>
                      <a:r>
                        <a:rPr lang="en-US" sz="1200" spc="65" dirty="0">
                          <a:latin typeface="Tahoma"/>
                          <a:cs typeface="Tahoma"/>
                        </a:rPr>
                        <a:t>ETA Specialists are also responsible for assessing program eligibility and for determining eligible loan amounts.</a:t>
                      </a:r>
                    </a:p>
                    <a:p>
                      <a:pPr marL="309245" marR="480059">
                        <a:lnSpc>
                          <a:spcPct val="128299"/>
                        </a:lnSpc>
                      </a:pPr>
                      <a:r>
                        <a:rPr lang="en-US" sz="1200" spc="65" dirty="0">
                          <a:latin typeface="Tahoma"/>
                          <a:cs typeface="Tahoma"/>
                        </a:rPr>
                        <a:t>Within the ETA system, an ETA Specialist can: </a:t>
                      </a:r>
                    </a:p>
                    <a:p>
                      <a:pPr marL="309245" marR="480059">
                        <a:lnSpc>
                          <a:spcPct val="128299"/>
                        </a:lnSpc>
                      </a:pPr>
                      <a:endParaRPr lang="en-US" sz="1200" spc="65" dirty="0">
                        <a:latin typeface="Tahoma"/>
                        <a:cs typeface="Tahoma"/>
                      </a:endParaRPr>
                    </a:p>
                    <a:p>
                      <a:pPr marL="480695" marR="480059" indent="-171450">
                        <a:lnSpc>
                          <a:spcPct val="128299"/>
                        </a:lnSpc>
                        <a:buFont typeface="Arial" panose="020B0604020202020204" pitchFamily="34" charset="0"/>
                        <a:buChar char="•"/>
                      </a:pPr>
                      <a:r>
                        <a:rPr lang="en-US" sz="1200" spc="65" dirty="0">
                          <a:latin typeface="Tahoma"/>
                          <a:cs typeface="Tahoma"/>
                        </a:rPr>
                        <a:t>Register as a new user</a:t>
                      </a:r>
                    </a:p>
                    <a:p>
                      <a:pPr marL="480695" marR="480059" indent="-171450">
                        <a:lnSpc>
                          <a:spcPct val="128299"/>
                        </a:lnSpc>
                        <a:buFont typeface="Arial" panose="020B0604020202020204" pitchFamily="34" charset="0"/>
                        <a:buChar char="•"/>
                      </a:pPr>
                      <a:endParaRPr lang="en-US" sz="1200" spc="65" dirty="0">
                        <a:latin typeface="Tahoma"/>
                        <a:cs typeface="Tahoma"/>
                      </a:endParaRPr>
                    </a:p>
                    <a:p>
                      <a:pPr marL="480695" marR="480059" indent="-171450">
                        <a:lnSpc>
                          <a:spcPct val="128299"/>
                        </a:lnSpc>
                        <a:buFont typeface="Arial" panose="020B0604020202020204" pitchFamily="34" charset="0"/>
                        <a:buChar char="•"/>
                      </a:pPr>
                      <a:r>
                        <a:rPr lang="en-US" sz="1200" spc="65" dirty="0">
                          <a:latin typeface="Tahoma"/>
                          <a:cs typeface="Tahoma"/>
                        </a:rPr>
                        <a:t>Review and approve/deny applications</a:t>
                      </a:r>
                    </a:p>
                    <a:p>
                      <a:pPr marL="480695" marR="480059" indent="-171450">
                        <a:lnSpc>
                          <a:spcPct val="128299"/>
                        </a:lnSpc>
                        <a:buFont typeface="Arial" panose="020B0604020202020204" pitchFamily="34" charset="0"/>
                        <a:buChar char="•"/>
                      </a:pPr>
                      <a:endParaRPr lang="en-US" sz="1200" spc="65" dirty="0">
                        <a:latin typeface="Tahoma"/>
                        <a:cs typeface="Tahoma"/>
                      </a:endParaRPr>
                    </a:p>
                    <a:p>
                      <a:pPr marL="480695" marR="480059" indent="-171450">
                        <a:lnSpc>
                          <a:spcPct val="128299"/>
                        </a:lnSpc>
                        <a:buFont typeface="Arial" panose="020B0604020202020204" pitchFamily="34" charset="0"/>
                        <a:buChar char="•"/>
                      </a:pPr>
                      <a:r>
                        <a:rPr lang="en-US" sz="1200" spc="65" dirty="0">
                          <a:latin typeface="Tahoma"/>
                          <a:cs typeface="Tahoma"/>
                        </a:rPr>
                        <a:t>Mark approved applications to be paid by Accounting</a:t>
                      </a:r>
                    </a:p>
                    <a:p>
                      <a:pPr marL="480695" marR="480059" indent="-171450">
                        <a:lnSpc>
                          <a:spcPct val="128299"/>
                        </a:lnSpc>
                        <a:buFont typeface="Arial" panose="020B0604020202020204" pitchFamily="34" charset="0"/>
                        <a:buChar char="•"/>
                      </a:pPr>
                      <a:endParaRPr lang="en-US" sz="1200" spc="65" dirty="0">
                        <a:latin typeface="Tahoma"/>
                        <a:cs typeface="Tahoma"/>
                      </a:endParaRPr>
                    </a:p>
                    <a:p>
                      <a:pPr marL="480695" marR="480059" indent="-171450">
                        <a:lnSpc>
                          <a:spcPct val="128299"/>
                        </a:lnSpc>
                        <a:buFont typeface="Arial" panose="020B0604020202020204" pitchFamily="34" charset="0"/>
                        <a:buChar char="•"/>
                      </a:pPr>
                      <a:r>
                        <a:rPr lang="en-US" sz="1200" spc="65" dirty="0">
                          <a:latin typeface="Tahoma"/>
                          <a:cs typeface="Tahoma"/>
                        </a:rPr>
                        <a:t>Mark loans to be forgiven and loans to begin repayment </a:t>
                      </a:r>
                    </a:p>
                    <a:p>
                      <a:pPr marL="480695" marR="480059" indent="-171450">
                        <a:lnSpc>
                          <a:spcPct val="128299"/>
                        </a:lnSpc>
                        <a:buFont typeface="Arial" panose="020B0604020202020204" pitchFamily="34" charset="0"/>
                        <a:buChar char="•"/>
                      </a:pPr>
                      <a:endParaRPr lang="en-US" sz="1200" spc="65" dirty="0">
                        <a:latin typeface="Tahoma"/>
                        <a:cs typeface="Tahoma"/>
                      </a:endParaRPr>
                    </a:p>
                    <a:p>
                      <a:pPr marL="480695" marR="480059" indent="-171450">
                        <a:lnSpc>
                          <a:spcPct val="128299"/>
                        </a:lnSpc>
                        <a:buFont typeface="Arial" panose="020B0604020202020204" pitchFamily="34" charset="0"/>
                        <a:buChar char="•"/>
                      </a:pPr>
                      <a:r>
                        <a:rPr lang="en-US" sz="1200" spc="65" dirty="0">
                          <a:latin typeface="Tahoma"/>
                          <a:cs typeface="Tahoma"/>
                        </a:rPr>
                        <a:t>Create and sign loan contracts</a:t>
                      </a:r>
                    </a:p>
                    <a:p>
                      <a:pPr marL="480695" marR="480059" indent="-171450">
                        <a:lnSpc>
                          <a:spcPct val="128299"/>
                        </a:lnSpc>
                        <a:buFont typeface="Arial" panose="020B0604020202020204" pitchFamily="34" charset="0"/>
                        <a:buChar char="•"/>
                      </a:pPr>
                      <a:endParaRPr lang="en-US" sz="1200" spc="65" dirty="0">
                        <a:latin typeface="Tahoma"/>
                        <a:cs typeface="Tahoma"/>
                      </a:endParaRPr>
                    </a:p>
                    <a:p>
                      <a:pPr marL="480695" marR="480059" indent="-171450">
                        <a:lnSpc>
                          <a:spcPct val="128299"/>
                        </a:lnSpc>
                        <a:buFont typeface="Arial" panose="020B0604020202020204" pitchFamily="34" charset="0"/>
                        <a:buChar char="•"/>
                      </a:pPr>
                      <a:r>
                        <a:rPr lang="en-US" sz="1200" spc="65" dirty="0">
                          <a:latin typeface="Tahoma"/>
                          <a:cs typeface="Tahoma"/>
                        </a:rPr>
                        <a:t>Mark loans as repaid</a:t>
                      </a:r>
                    </a:p>
                  </a:txBody>
                  <a:tcPr marL="0" marR="0" marT="142240" marB="0">
                    <a:lnL w="57150">
                      <a:solidFill>
                        <a:srgbClr val="0953A2"/>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dirty="0">
                        <a:latin typeface="Times New Roman"/>
                        <a:cs typeface="Times New Roman"/>
                      </a:endParaRPr>
                    </a:p>
                  </a:txBody>
                  <a:tcPr marL="0" marR="0" marT="0" marB="0">
                    <a:lnL w="9525">
                      <a:solidFill>
                        <a:srgbClr val="000000"/>
                      </a:solidFill>
                      <a:prstDash val="solid"/>
                    </a:lnL>
                    <a:solidFill>
                      <a:srgbClr val="000000">
                        <a:alpha val="5099"/>
                      </a:srgbClr>
                    </a:solidFill>
                  </a:tcPr>
                </a:tc>
                <a:extLst>
                  <a:ext uri="{0D108BD9-81ED-4DB2-BD59-A6C34878D82A}">
                    <a16:rowId xmlns:a16="http://schemas.microsoft.com/office/drawing/2014/main" val="10001"/>
                  </a:ext>
                </a:extLst>
              </a:tr>
            </a:tbl>
          </a:graphicData>
        </a:graphic>
      </p:graphicFrame>
      <p:pic>
        <p:nvPicPr>
          <p:cNvPr id="2" name="Picture 1" descr="Logo&#10;&#10;AI-generated content may be incorrect.">
            <a:extLst>
              <a:ext uri="{FF2B5EF4-FFF2-40B4-BE49-F238E27FC236}">
                <a16:creationId xmlns:a16="http://schemas.microsoft.com/office/drawing/2014/main" id="{F4DB3170-E366-8070-0D3E-FA586A743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626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AABBA9-D759-D582-62A6-69EA174BE11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6F60A35-2365-0336-7188-2FEBD5CF1167}"/>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EETP Application Process Overview</a:t>
            </a:r>
          </a:p>
        </p:txBody>
      </p:sp>
      <p:sp>
        <p:nvSpPr>
          <p:cNvPr id="5" name="Text Placeholder 4">
            <a:extLst>
              <a:ext uri="{FF2B5EF4-FFF2-40B4-BE49-F238E27FC236}">
                <a16:creationId xmlns:a16="http://schemas.microsoft.com/office/drawing/2014/main" id="{7500416D-01CE-BA3E-AB8D-67B89BD0CBFE}"/>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kern="1200" dirty="0">
                <a:solidFill>
                  <a:schemeClr val="tx1"/>
                </a:solidFill>
                <a:latin typeface="+mn-lt"/>
                <a:ea typeface="+mn-ea"/>
                <a:cs typeface="+mn-cs"/>
              </a:rPr>
              <a:t>Application Flow</a:t>
            </a:r>
          </a:p>
        </p:txBody>
      </p:sp>
      <p:sp>
        <p:nvSpPr>
          <p:cNvPr id="13" name="Rectangle 12">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Logo&#10;&#10;AI-generated content may be incorrect.">
            <a:extLst>
              <a:ext uri="{FF2B5EF4-FFF2-40B4-BE49-F238E27FC236}">
                <a16:creationId xmlns:a16="http://schemas.microsoft.com/office/drawing/2014/main" id="{984E61CB-F7F7-D84A-6F09-CE2DAC086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3037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94960B9-EDF5-1D64-8E9C-96C17E30AB83}"/>
              </a:ext>
            </a:extLst>
          </p:cNvPr>
          <p:cNvSpPr>
            <a:spLocks noGrp="1"/>
          </p:cNvSpPr>
          <p:nvPr>
            <p:ph type="title"/>
          </p:nvPr>
        </p:nvSpPr>
        <p:spPr>
          <a:xfrm>
            <a:off x="1008184" y="174032"/>
            <a:ext cx="10175631" cy="1111843"/>
          </a:xfrm>
        </p:spPr>
        <p:txBody>
          <a:bodyPr anchor="ctr">
            <a:normAutofit/>
          </a:bodyPr>
          <a:lstStyle/>
          <a:p>
            <a:pPr algn="ctr"/>
            <a:r>
              <a:rPr lang="en-US" sz="4000"/>
              <a:t>Step 1 – Application Submission</a:t>
            </a:r>
          </a:p>
        </p:txBody>
      </p:sp>
      <p:sp>
        <p:nvSpPr>
          <p:cNvPr id="5" name="Content Placeholder 4">
            <a:extLst>
              <a:ext uri="{FF2B5EF4-FFF2-40B4-BE49-F238E27FC236}">
                <a16:creationId xmlns:a16="http://schemas.microsoft.com/office/drawing/2014/main" id="{2528172B-F11E-5283-34E5-FCB9B85E439A}"/>
              </a:ext>
            </a:extLst>
          </p:cNvPr>
          <p:cNvSpPr>
            <a:spLocks noGrp="1"/>
          </p:cNvSpPr>
          <p:nvPr>
            <p:ph idx="1"/>
          </p:nvPr>
        </p:nvSpPr>
        <p:spPr>
          <a:xfrm>
            <a:off x="1008184" y="1459907"/>
            <a:ext cx="10175630" cy="767904"/>
          </a:xfrm>
        </p:spPr>
        <p:txBody>
          <a:bodyPr anchor="ctr">
            <a:normAutofit/>
          </a:bodyPr>
          <a:lstStyle/>
          <a:p>
            <a:pPr marL="0" indent="0" algn="ctr">
              <a:buNone/>
            </a:pPr>
            <a:r>
              <a:rPr lang="en-US" sz="1700" dirty="0"/>
              <a:t>The application process begins when an Applicant submits a new application. The application is captured in ETA system and becomes available for review by IHE Coordinators and ETA Specialists.</a:t>
            </a:r>
          </a:p>
          <a:p>
            <a:pPr marL="0" indent="0" algn="ctr">
              <a:buNone/>
            </a:pPr>
            <a:endParaRPr lang="en-US" sz="1700" dirty="0"/>
          </a:p>
        </p:txBody>
      </p:sp>
      <p:pic>
        <p:nvPicPr>
          <p:cNvPr id="6" name="object 15">
            <a:extLst>
              <a:ext uri="{FF2B5EF4-FFF2-40B4-BE49-F238E27FC236}">
                <a16:creationId xmlns:a16="http://schemas.microsoft.com/office/drawing/2014/main" id="{1D7DC945-0C37-8E77-854E-4064EA046812}"/>
              </a:ext>
            </a:extLst>
          </p:cNvPr>
          <p:cNvPicPr/>
          <p:nvPr/>
        </p:nvPicPr>
        <p:blipFill>
          <a:blip r:embed="rId2" cstate="print"/>
          <a:stretch>
            <a:fillRect/>
          </a:stretch>
        </p:blipFill>
        <p:spPr>
          <a:xfrm>
            <a:off x="1278885" y="2405149"/>
            <a:ext cx="9628133" cy="3899393"/>
          </a:xfrm>
          <a:prstGeom prst="rect">
            <a:avLst/>
          </a:prstGeom>
        </p:spPr>
      </p:pic>
      <p:pic>
        <p:nvPicPr>
          <p:cNvPr id="7" name="Picture 6" descr="Logo&#10;&#10;AI-generated content may be incorrect.">
            <a:extLst>
              <a:ext uri="{FF2B5EF4-FFF2-40B4-BE49-F238E27FC236}">
                <a16:creationId xmlns:a16="http://schemas.microsoft.com/office/drawing/2014/main" id="{5157E377-2DD1-E1E9-0FA0-0BCFA3852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37801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46270D-3CFA-6FD9-7120-15091F12EA48}"/>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3">
            <a:extLst>
              <a:ext uri="{FF2B5EF4-FFF2-40B4-BE49-F238E27FC236}">
                <a16:creationId xmlns:a16="http://schemas.microsoft.com/office/drawing/2014/main" id="{8525818B-A644-894C-C3EB-3D9B27B47593}"/>
              </a:ext>
            </a:extLst>
          </p:cNvPr>
          <p:cNvSpPr>
            <a:spLocks noGrp="1"/>
          </p:cNvSpPr>
          <p:nvPr>
            <p:ph type="title"/>
          </p:nvPr>
        </p:nvSpPr>
        <p:spPr>
          <a:xfrm>
            <a:off x="838200" y="365125"/>
            <a:ext cx="5393361" cy="1325563"/>
          </a:xfrm>
        </p:spPr>
        <p:txBody>
          <a:bodyPr>
            <a:normAutofit/>
          </a:bodyPr>
          <a:lstStyle/>
          <a:p>
            <a:r>
              <a:rPr lang="en-US"/>
              <a:t>Step 2 – IHE Review</a:t>
            </a:r>
          </a:p>
        </p:txBody>
      </p:sp>
      <p:sp>
        <p:nvSpPr>
          <p:cNvPr id="25" name="Freeform: Shape 2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ACF5105B-DCB5-4122-8CED-E73B00FF9DD7}"/>
              </a:ext>
            </a:extLst>
          </p:cNvPr>
          <p:cNvSpPr>
            <a:spLocks noGrp="1"/>
          </p:cNvSpPr>
          <p:nvPr>
            <p:ph idx="1"/>
          </p:nvPr>
        </p:nvSpPr>
        <p:spPr>
          <a:xfrm>
            <a:off x="838200" y="1825625"/>
            <a:ext cx="5393361" cy="4351338"/>
          </a:xfrm>
        </p:spPr>
        <p:txBody>
          <a:bodyPr>
            <a:normAutofit/>
          </a:bodyPr>
          <a:lstStyle/>
          <a:p>
            <a:pPr marL="0" indent="0">
              <a:buNone/>
            </a:pPr>
            <a:r>
              <a:rPr lang="en-US" sz="2200" dirty="0"/>
              <a:t>After an application is submitted, it is reviewed by the IHE coordinator representing the Applicant's Institution of Higher Education. The IHE coordinator performs basic verification of the Applicant's:</a:t>
            </a:r>
          </a:p>
          <a:p>
            <a:r>
              <a:rPr lang="en-US" sz="2200" dirty="0"/>
              <a:t>State residency </a:t>
            </a:r>
          </a:p>
          <a:p>
            <a:r>
              <a:rPr lang="en-US" sz="2200" dirty="0"/>
              <a:t>Enrollment status </a:t>
            </a:r>
          </a:p>
          <a:p>
            <a:r>
              <a:rPr lang="en-US" sz="2200" dirty="0"/>
              <a:t>Program of study</a:t>
            </a:r>
          </a:p>
          <a:p>
            <a:pPr marL="0" indent="0">
              <a:buNone/>
            </a:pPr>
            <a:r>
              <a:rPr lang="en-US" sz="2200" dirty="0"/>
              <a:t>If the IHE coordinator denies the application, it is routed back to the Applicant.</a:t>
            </a:r>
          </a:p>
          <a:p>
            <a:pPr marL="0" indent="0">
              <a:buNone/>
            </a:pPr>
            <a:endParaRPr lang="en-US" sz="2200" dirty="0"/>
          </a:p>
        </p:txBody>
      </p:sp>
      <p:sp>
        <p:nvSpPr>
          <p:cNvPr id="27" name="Oval 26">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Graduation Cap">
            <a:extLst>
              <a:ext uri="{FF2B5EF4-FFF2-40B4-BE49-F238E27FC236}">
                <a16:creationId xmlns:a16="http://schemas.microsoft.com/office/drawing/2014/main" id="{1FDE3E2B-D586-60F2-D9BA-507ECED690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9" name="Freeform: Shape 28">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1" name="Straight Connector 30">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2" name="Picture 1" descr="Logo&#10;&#10;AI-generated content may be incorrect.">
            <a:extLst>
              <a:ext uri="{FF2B5EF4-FFF2-40B4-BE49-F238E27FC236}">
                <a16:creationId xmlns:a16="http://schemas.microsoft.com/office/drawing/2014/main" id="{C0BBE54C-4B45-55D7-571E-71AD4BD79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264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9174BF-A9C8-7038-F9DF-D456AD2764C2}"/>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5" name="Rectangle 4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08BE321-366A-36A3-60DA-A27ACB108DE9}"/>
              </a:ext>
            </a:extLst>
          </p:cNvPr>
          <p:cNvSpPr>
            <a:spLocks noGrp="1"/>
          </p:cNvSpPr>
          <p:nvPr>
            <p:ph type="title"/>
          </p:nvPr>
        </p:nvSpPr>
        <p:spPr>
          <a:xfrm>
            <a:off x="1043631" y="809898"/>
            <a:ext cx="9942716" cy="1554480"/>
          </a:xfrm>
        </p:spPr>
        <p:txBody>
          <a:bodyPr anchor="ctr">
            <a:normAutofit/>
          </a:bodyPr>
          <a:lstStyle/>
          <a:p>
            <a:r>
              <a:rPr lang="en-US" sz="4800"/>
              <a:t>Step 3 – ETA Specialist Review</a:t>
            </a:r>
          </a:p>
        </p:txBody>
      </p:sp>
      <p:sp>
        <p:nvSpPr>
          <p:cNvPr id="5" name="Content Placeholder 4">
            <a:extLst>
              <a:ext uri="{FF2B5EF4-FFF2-40B4-BE49-F238E27FC236}">
                <a16:creationId xmlns:a16="http://schemas.microsoft.com/office/drawing/2014/main" id="{7AD029B4-07B3-0723-AA80-AA7971A23C3C}"/>
              </a:ext>
            </a:extLst>
          </p:cNvPr>
          <p:cNvSpPr>
            <a:spLocks noGrp="1"/>
          </p:cNvSpPr>
          <p:nvPr>
            <p:ph idx="1"/>
          </p:nvPr>
        </p:nvSpPr>
        <p:spPr>
          <a:xfrm>
            <a:off x="1045028" y="3017522"/>
            <a:ext cx="9941319" cy="3124658"/>
          </a:xfrm>
        </p:spPr>
        <p:txBody>
          <a:bodyPr anchor="ctr">
            <a:normAutofit/>
          </a:bodyPr>
          <a:lstStyle/>
          <a:p>
            <a:pPr marL="0" indent="0">
              <a:buNone/>
            </a:pPr>
            <a:r>
              <a:rPr lang="en-US" sz="2400"/>
              <a:t>Applications approved by the IHE Coordinator are routed to an ETA Specialist who reviews the Applicant's program eligibility and determines loan award amounts.</a:t>
            </a:r>
          </a:p>
          <a:p>
            <a:pPr marL="0" indent="0">
              <a:buNone/>
            </a:pPr>
            <a:r>
              <a:rPr lang="en-US" sz="2400"/>
              <a:t>Applications that are denied are routed back to the Applicant.</a:t>
            </a:r>
          </a:p>
        </p:txBody>
      </p:sp>
      <p:cxnSp>
        <p:nvCxnSpPr>
          <p:cNvPr id="51" name="Straight Connector 5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descr="Logo&#10;&#10;AI-generated content may be incorrect.">
            <a:extLst>
              <a:ext uri="{FF2B5EF4-FFF2-40B4-BE49-F238E27FC236}">
                <a16:creationId xmlns:a16="http://schemas.microsoft.com/office/drawing/2014/main" id="{727CDB8E-E5CA-54AD-251D-72C2C208B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7903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73B0D5-70BE-2477-BAFC-9F18D43F7CC9}"/>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3D75F1A3-BB80-ED34-0A7C-55F31B2E7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AD7A70C-6FE8-AFDF-2476-756DF803B3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5" name="Rectangle 44">
              <a:extLst>
                <a:ext uri="{FF2B5EF4-FFF2-40B4-BE49-F238E27FC236}">
                  <a16:creationId xmlns:a16="http://schemas.microsoft.com/office/drawing/2014/main" id="{D7FC0672-55A1-BA07-7F7E-FF7179501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2F6D8EE-2EA5-7E49-57F4-20F411575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B796FBF-47B0-7DB6-F42A-2A4912856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215A5596-E76C-E7BD-0F45-BEEBA75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D3E412F-0BF1-5BC2-7760-80D377414CCB}"/>
              </a:ext>
            </a:extLst>
          </p:cNvPr>
          <p:cNvSpPr>
            <a:spLocks noGrp="1"/>
          </p:cNvSpPr>
          <p:nvPr>
            <p:ph type="title"/>
          </p:nvPr>
        </p:nvSpPr>
        <p:spPr>
          <a:xfrm>
            <a:off x="1043631" y="809898"/>
            <a:ext cx="9942716" cy="1554480"/>
          </a:xfrm>
        </p:spPr>
        <p:txBody>
          <a:bodyPr anchor="ctr">
            <a:normAutofit/>
          </a:bodyPr>
          <a:lstStyle/>
          <a:p>
            <a:r>
              <a:rPr lang="en-US" sz="4800" dirty="0"/>
              <a:t>Step 4 – Contract Generation</a:t>
            </a:r>
          </a:p>
        </p:txBody>
      </p:sp>
      <p:sp>
        <p:nvSpPr>
          <p:cNvPr id="5" name="Content Placeholder 4">
            <a:extLst>
              <a:ext uri="{FF2B5EF4-FFF2-40B4-BE49-F238E27FC236}">
                <a16:creationId xmlns:a16="http://schemas.microsoft.com/office/drawing/2014/main" id="{EE099D4C-55D6-26C1-5848-1EC4454F9DD5}"/>
              </a:ext>
            </a:extLst>
          </p:cNvPr>
          <p:cNvSpPr>
            <a:spLocks noGrp="1"/>
          </p:cNvSpPr>
          <p:nvPr>
            <p:ph idx="1"/>
          </p:nvPr>
        </p:nvSpPr>
        <p:spPr>
          <a:xfrm>
            <a:off x="1045028" y="3017522"/>
            <a:ext cx="9941319" cy="3124658"/>
          </a:xfrm>
        </p:spPr>
        <p:txBody>
          <a:bodyPr anchor="ctr">
            <a:normAutofit/>
          </a:bodyPr>
          <a:lstStyle/>
          <a:p>
            <a:pPr marL="0" indent="0">
              <a:buNone/>
            </a:pPr>
            <a:r>
              <a:rPr lang="en-US" sz="2400" dirty="0"/>
              <a:t>Once the application is approved by the IHE Coordinator and the ETA Specialist, the ETA Specialist generates loan contract documents which are routed back to the applicant.</a:t>
            </a:r>
          </a:p>
        </p:txBody>
      </p:sp>
      <p:cxnSp>
        <p:nvCxnSpPr>
          <p:cNvPr id="51" name="Straight Connector 50">
            <a:extLst>
              <a:ext uri="{FF2B5EF4-FFF2-40B4-BE49-F238E27FC236}">
                <a16:creationId xmlns:a16="http://schemas.microsoft.com/office/drawing/2014/main" id="{011B2BB3-E4E4-A045-06D2-347E34E84D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descr="Logo&#10;&#10;AI-generated content may be incorrect.">
            <a:extLst>
              <a:ext uri="{FF2B5EF4-FFF2-40B4-BE49-F238E27FC236}">
                <a16:creationId xmlns:a16="http://schemas.microsoft.com/office/drawing/2014/main" id="{228632B7-9B65-F2EE-D514-6252C7998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619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E3BC-BBFD-3EC5-22F4-E82397539A68}"/>
              </a:ext>
            </a:extLst>
          </p:cNvPr>
          <p:cNvSpPr>
            <a:spLocks noGrp="1"/>
          </p:cNvSpPr>
          <p:nvPr>
            <p:ph type="title"/>
          </p:nvPr>
        </p:nvSpPr>
        <p:spPr/>
        <p:txBody>
          <a:bodyPr/>
          <a:lstStyle/>
          <a:p>
            <a:r>
              <a:rPr lang="en-US" dirty="0"/>
              <a:t>Course Overview</a:t>
            </a:r>
          </a:p>
        </p:txBody>
      </p:sp>
      <p:sp>
        <p:nvSpPr>
          <p:cNvPr id="3" name="Content Placeholder 2">
            <a:extLst>
              <a:ext uri="{FF2B5EF4-FFF2-40B4-BE49-F238E27FC236}">
                <a16:creationId xmlns:a16="http://schemas.microsoft.com/office/drawing/2014/main" id="{06FCDCFF-0A72-6EA5-C351-576E62A1DCBA}"/>
              </a:ext>
            </a:extLst>
          </p:cNvPr>
          <p:cNvSpPr>
            <a:spLocks noGrp="1"/>
          </p:cNvSpPr>
          <p:nvPr>
            <p:ph idx="1"/>
          </p:nvPr>
        </p:nvSpPr>
        <p:spPr/>
        <p:txBody>
          <a:bodyPr/>
          <a:lstStyle/>
          <a:p>
            <a:pPr marL="0" indent="0">
              <a:buNone/>
            </a:pPr>
            <a:r>
              <a:rPr lang="en-US" dirty="0"/>
              <a:t>The purpose of this training program is to equip learners with a fundamental understanding of the ETA program including the components of the program, the EETP application process, and the loan management process.</a:t>
            </a:r>
          </a:p>
        </p:txBody>
      </p:sp>
      <p:pic>
        <p:nvPicPr>
          <p:cNvPr id="4" name="Picture 3" descr="Logo&#10;&#10;AI-generated content may be incorrect.">
            <a:extLst>
              <a:ext uri="{FF2B5EF4-FFF2-40B4-BE49-F238E27FC236}">
                <a16:creationId xmlns:a16="http://schemas.microsoft.com/office/drawing/2014/main" id="{6325FBDD-14E7-DF13-3F5A-5AA06006A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98572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F80DBB-9B50-1838-5C18-BC188490FD5C}"/>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C8EC8B6-2142-6CFB-458C-C7DF1F2D7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9345629-7633-5C0F-1DC0-9865B97CAF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5" name="Rectangle 44">
              <a:extLst>
                <a:ext uri="{FF2B5EF4-FFF2-40B4-BE49-F238E27FC236}">
                  <a16:creationId xmlns:a16="http://schemas.microsoft.com/office/drawing/2014/main" id="{F9DE7EF4-D6F4-DED5-1B93-13AD8089E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F08BA3E-1F69-AF67-DC38-AA7DF384B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AA02954-8AA6-0B10-B280-5871A1C0F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2B897D1B-DCB3-552E-531E-F4889DE28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75887BF-7C3A-EB7F-2BFF-1BA83104AE0D}"/>
              </a:ext>
            </a:extLst>
          </p:cNvPr>
          <p:cNvSpPr>
            <a:spLocks noGrp="1"/>
          </p:cNvSpPr>
          <p:nvPr>
            <p:ph type="title"/>
          </p:nvPr>
        </p:nvSpPr>
        <p:spPr>
          <a:xfrm>
            <a:off x="1043631" y="809898"/>
            <a:ext cx="9942716" cy="1554480"/>
          </a:xfrm>
        </p:spPr>
        <p:txBody>
          <a:bodyPr anchor="ctr">
            <a:normAutofit/>
          </a:bodyPr>
          <a:lstStyle/>
          <a:p>
            <a:r>
              <a:rPr lang="en-US" sz="4800" dirty="0"/>
              <a:t>Step 5 – Applicant Signs Contract</a:t>
            </a:r>
          </a:p>
        </p:txBody>
      </p:sp>
      <p:sp>
        <p:nvSpPr>
          <p:cNvPr id="5" name="Content Placeholder 4">
            <a:extLst>
              <a:ext uri="{FF2B5EF4-FFF2-40B4-BE49-F238E27FC236}">
                <a16:creationId xmlns:a16="http://schemas.microsoft.com/office/drawing/2014/main" id="{E5E2B09D-9E47-BCB9-2721-59D40F12CB0B}"/>
              </a:ext>
            </a:extLst>
          </p:cNvPr>
          <p:cNvSpPr>
            <a:spLocks noGrp="1"/>
          </p:cNvSpPr>
          <p:nvPr>
            <p:ph idx="1"/>
          </p:nvPr>
        </p:nvSpPr>
        <p:spPr>
          <a:xfrm>
            <a:off x="1045028" y="3017522"/>
            <a:ext cx="9941319" cy="3124658"/>
          </a:xfrm>
        </p:spPr>
        <p:txBody>
          <a:bodyPr anchor="ctr">
            <a:normAutofit/>
          </a:bodyPr>
          <a:lstStyle/>
          <a:p>
            <a:pPr marL="0" indent="0">
              <a:buNone/>
            </a:pPr>
            <a:r>
              <a:rPr lang="en-US" sz="2400" dirty="0"/>
              <a:t>The Applicant receives a notification that their contract documents are ready for signature. Once the Applicant signs the documents, they are routed back to the ETA Specialist for countersignature.</a:t>
            </a:r>
          </a:p>
        </p:txBody>
      </p:sp>
      <p:cxnSp>
        <p:nvCxnSpPr>
          <p:cNvPr id="51" name="Straight Connector 50">
            <a:extLst>
              <a:ext uri="{FF2B5EF4-FFF2-40B4-BE49-F238E27FC236}">
                <a16:creationId xmlns:a16="http://schemas.microsoft.com/office/drawing/2014/main" id="{E5D17F90-B1DB-98FE-6C99-BB83B13CF4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descr="Logo&#10;&#10;AI-generated content may be incorrect.">
            <a:extLst>
              <a:ext uri="{FF2B5EF4-FFF2-40B4-BE49-F238E27FC236}">
                <a16:creationId xmlns:a16="http://schemas.microsoft.com/office/drawing/2014/main" id="{71FFDB9F-958A-F837-D216-7D27354A8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3943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1648C9-F9F1-46FE-A964-C5F6B19812B7}"/>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362F4BA9-ED24-D9D6-E968-8B98D1C15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9FACA46-BAE8-E59A-3A62-442E42A9B5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5" name="Rectangle 44">
              <a:extLst>
                <a:ext uri="{FF2B5EF4-FFF2-40B4-BE49-F238E27FC236}">
                  <a16:creationId xmlns:a16="http://schemas.microsoft.com/office/drawing/2014/main" id="{05E0D548-AB40-5B4F-9962-18149CAA1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1169AE-D21E-3996-A082-A1EBFDDFB6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9FF3A09-A95E-F85B-40B4-4DBD1D02A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1C8770BB-AEF5-B21D-3361-E99D821F5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91887B2-649E-CEC3-A912-3F6011940EC3}"/>
              </a:ext>
            </a:extLst>
          </p:cNvPr>
          <p:cNvSpPr>
            <a:spLocks noGrp="1"/>
          </p:cNvSpPr>
          <p:nvPr>
            <p:ph type="title"/>
          </p:nvPr>
        </p:nvSpPr>
        <p:spPr>
          <a:xfrm>
            <a:off x="1043631" y="809898"/>
            <a:ext cx="9942716" cy="1554480"/>
          </a:xfrm>
        </p:spPr>
        <p:txBody>
          <a:bodyPr anchor="ctr">
            <a:normAutofit/>
          </a:bodyPr>
          <a:lstStyle/>
          <a:p>
            <a:r>
              <a:rPr lang="en-US" sz="4800" dirty="0"/>
              <a:t>Step 6 – ETA Specialist Countersigns the Contract</a:t>
            </a:r>
          </a:p>
        </p:txBody>
      </p:sp>
      <p:sp>
        <p:nvSpPr>
          <p:cNvPr id="5" name="Content Placeholder 4">
            <a:extLst>
              <a:ext uri="{FF2B5EF4-FFF2-40B4-BE49-F238E27FC236}">
                <a16:creationId xmlns:a16="http://schemas.microsoft.com/office/drawing/2014/main" id="{137E6F5F-BD78-1AB8-8B32-594B5EC45EA9}"/>
              </a:ext>
            </a:extLst>
          </p:cNvPr>
          <p:cNvSpPr>
            <a:spLocks noGrp="1"/>
          </p:cNvSpPr>
          <p:nvPr>
            <p:ph idx="1"/>
          </p:nvPr>
        </p:nvSpPr>
        <p:spPr>
          <a:xfrm>
            <a:off x="1045028" y="3017522"/>
            <a:ext cx="9941319" cy="3124658"/>
          </a:xfrm>
        </p:spPr>
        <p:txBody>
          <a:bodyPr anchor="ctr">
            <a:normAutofit/>
          </a:bodyPr>
          <a:lstStyle/>
          <a:p>
            <a:pPr marL="0" indent="0">
              <a:buNone/>
            </a:pPr>
            <a:r>
              <a:rPr lang="en-US" sz="2400" dirty="0"/>
              <a:t>The contract signed by the Applicant is routed back to the ETA Specialist for signature.</a:t>
            </a:r>
          </a:p>
        </p:txBody>
      </p:sp>
      <p:cxnSp>
        <p:nvCxnSpPr>
          <p:cNvPr id="51" name="Straight Connector 50">
            <a:extLst>
              <a:ext uri="{FF2B5EF4-FFF2-40B4-BE49-F238E27FC236}">
                <a16:creationId xmlns:a16="http://schemas.microsoft.com/office/drawing/2014/main" id="{A15325E9-8E6F-7EBB-4868-ED3B81F708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descr="Logo&#10;&#10;AI-generated content may be incorrect.">
            <a:extLst>
              <a:ext uri="{FF2B5EF4-FFF2-40B4-BE49-F238E27FC236}">
                <a16:creationId xmlns:a16="http://schemas.microsoft.com/office/drawing/2014/main" id="{9860940F-8F62-BCDA-DCD9-7226D308F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883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BF73-4C5C-430F-DC23-8CB6F6DFA8F8}"/>
              </a:ext>
            </a:extLst>
          </p:cNvPr>
          <p:cNvSpPr>
            <a:spLocks noGrp="1"/>
          </p:cNvSpPr>
          <p:nvPr>
            <p:ph type="title"/>
          </p:nvPr>
        </p:nvSpPr>
        <p:spPr>
          <a:xfrm>
            <a:off x="838200" y="-193141"/>
            <a:ext cx="10515600" cy="1325563"/>
          </a:xfrm>
        </p:spPr>
        <p:txBody>
          <a:bodyPr/>
          <a:lstStyle/>
          <a:p>
            <a:pPr algn="ctr"/>
            <a:r>
              <a:rPr lang="en-US" dirty="0"/>
              <a:t>Registering for an ETA account:</a:t>
            </a:r>
          </a:p>
        </p:txBody>
      </p:sp>
      <p:sp>
        <p:nvSpPr>
          <p:cNvPr id="3" name="Content Placeholder 2">
            <a:extLst>
              <a:ext uri="{FF2B5EF4-FFF2-40B4-BE49-F238E27FC236}">
                <a16:creationId xmlns:a16="http://schemas.microsoft.com/office/drawing/2014/main" id="{0CA23AC7-3B4F-98C9-0501-90C3FF19691F}"/>
              </a:ext>
            </a:extLst>
          </p:cNvPr>
          <p:cNvSpPr>
            <a:spLocks noGrp="1"/>
          </p:cNvSpPr>
          <p:nvPr>
            <p:ph idx="1"/>
          </p:nvPr>
        </p:nvSpPr>
        <p:spPr>
          <a:xfrm>
            <a:off x="757863" y="5118322"/>
            <a:ext cx="10515600" cy="1603375"/>
          </a:xfrm>
        </p:spPr>
        <p:txBody>
          <a:bodyPr>
            <a:normAutofit/>
          </a:bodyPr>
          <a:lstStyle/>
          <a:p>
            <a:r>
              <a:rPr lang="en-US" sz="2400" dirty="0"/>
              <a:t>If you are a past recipient of any of the three ETA forgivable loan programs: EETP, AETP, or AETP-Student Teaching, you will need to first select “I am an existing program recipient”. This is will prompt you to enter you email address. This is how you will register for you ETA account. </a:t>
            </a:r>
          </a:p>
        </p:txBody>
      </p:sp>
      <p:pic>
        <p:nvPicPr>
          <p:cNvPr id="5" name="Picture 4" descr="Graphical user interface, text, application, email&#10;&#10;AI-generated content may be incorrect.">
            <a:extLst>
              <a:ext uri="{FF2B5EF4-FFF2-40B4-BE49-F238E27FC236}">
                <a16:creationId xmlns:a16="http://schemas.microsoft.com/office/drawing/2014/main" id="{27CD97DA-4D60-EEB1-676D-F676C7194F87}"/>
              </a:ext>
            </a:extLst>
          </p:cNvPr>
          <p:cNvPicPr>
            <a:picLocks noChangeAspect="1"/>
          </p:cNvPicPr>
          <p:nvPr/>
        </p:nvPicPr>
        <p:blipFill>
          <a:blip r:embed="rId2">
            <a:extLst>
              <a:ext uri="{28A0092B-C50C-407E-A947-70E740481C1C}">
                <a14:useLocalDpi xmlns:a14="http://schemas.microsoft.com/office/drawing/2010/main" val="0"/>
              </a:ext>
            </a:extLst>
          </a:blip>
          <a:srcRect l="4773"/>
          <a:stretch/>
        </p:blipFill>
        <p:spPr>
          <a:xfrm>
            <a:off x="0" y="847710"/>
            <a:ext cx="6144397" cy="4164734"/>
          </a:xfrm>
          <a:prstGeom prst="rect">
            <a:avLst/>
          </a:prstGeom>
        </p:spPr>
      </p:pic>
      <p:pic>
        <p:nvPicPr>
          <p:cNvPr id="7" name="Picture 6" descr="Graphical user interface, application&#10;&#10;AI-generated content may be incorrect.">
            <a:extLst>
              <a:ext uri="{FF2B5EF4-FFF2-40B4-BE49-F238E27FC236}">
                <a16:creationId xmlns:a16="http://schemas.microsoft.com/office/drawing/2014/main" id="{5BF5183B-E5D9-49E9-BB94-4452724F77EA}"/>
              </a:ext>
            </a:extLst>
          </p:cNvPr>
          <p:cNvPicPr>
            <a:picLocks noChangeAspect="1"/>
          </p:cNvPicPr>
          <p:nvPr/>
        </p:nvPicPr>
        <p:blipFill>
          <a:blip r:embed="rId3">
            <a:extLst>
              <a:ext uri="{28A0092B-C50C-407E-A947-70E740481C1C}">
                <a14:useLocalDpi xmlns:a14="http://schemas.microsoft.com/office/drawing/2010/main" val="0"/>
              </a:ext>
            </a:extLst>
          </a:blip>
          <a:srcRect l="4120" r="4843" b="6914"/>
          <a:stretch/>
        </p:blipFill>
        <p:spPr>
          <a:xfrm>
            <a:off x="6144397" y="1544415"/>
            <a:ext cx="6036250" cy="2947604"/>
          </a:xfrm>
          <a:prstGeom prst="rect">
            <a:avLst/>
          </a:prstGeom>
        </p:spPr>
      </p:pic>
    </p:spTree>
    <p:extLst>
      <p:ext uri="{BB962C8B-B14F-4D97-AF65-F5344CB8AC3E}">
        <p14:creationId xmlns:p14="http://schemas.microsoft.com/office/powerpoint/2010/main" val="160766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E6296F-7B6B-E52B-0EFD-1DC0E57EBD98}"/>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a:solidFill>
                  <a:schemeClr val="tx1"/>
                </a:solidFill>
                <a:latin typeface="+mj-lt"/>
                <a:ea typeface="+mj-ea"/>
                <a:cs typeface="+mj-cs"/>
              </a:rPr>
              <a:t>Registering an ETA Account</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7">
            <a:extLst>
              <a:ext uri="{FF2B5EF4-FFF2-40B4-BE49-F238E27FC236}">
                <a16:creationId xmlns:a16="http://schemas.microsoft.com/office/drawing/2014/main" id="{A0014B13-B00A-5B4B-ACA8-2F90393BE1FD}"/>
              </a:ext>
            </a:extLst>
          </p:cNvPr>
          <p:cNvSpPr txBox="1"/>
          <p:nvPr/>
        </p:nvSpPr>
        <p:spPr>
          <a:xfrm>
            <a:off x="645066" y="2031101"/>
            <a:ext cx="4282984" cy="3511943"/>
          </a:xfrm>
          <a:prstGeom prst="rect">
            <a:avLst/>
          </a:prstGeom>
        </p:spPr>
        <p:txBody>
          <a:bodyPr vert="horz" lIns="91440" tIns="45720" rIns="91440" bIns="45720" rtlCol="0" anchor="ctr">
            <a:normAutofit lnSpcReduction="10000"/>
          </a:bodyPr>
          <a:lstStyle/>
          <a:p>
            <a:pPr>
              <a:lnSpc>
                <a:spcPct val="90000"/>
              </a:lnSpc>
              <a:spcBef>
                <a:spcPts val="100"/>
              </a:spcBef>
            </a:pPr>
            <a:r>
              <a:rPr lang="en-US" b="1" dirty="0"/>
              <a:t>Accessing</a:t>
            </a:r>
            <a:r>
              <a:rPr lang="en-US" b="1" spc="-30" dirty="0"/>
              <a:t> </a:t>
            </a:r>
            <a:r>
              <a:rPr lang="en-US" b="1" spc="-10" dirty="0"/>
              <a:t>the</a:t>
            </a:r>
            <a:r>
              <a:rPr lang="en-US" b="1" spc="-50" dirty="0"/>
              <a:t> </a:t>
            </a:r>
            <a:r>
              <a:rPr lang="en-US" b="1" dirty="0"/>
              <a:t>ETA</a:t>
            </a:r>
            <a:r>
              <a:rPr lang="en-US" b="1" spc="-75" dirty="0"/>
              <a:t> </a:t>
            </a:r>
            <a:r>
              <a:rPr lang="en-US" b="1" spc="-10" dirty="0"/>
              <a:t>Application</a:t>
            </a:r>
            <a:endParaRPr lang="en-US" dirty="0"/>
          </a:p>
          <a:p>
            <a:pPr marR="5080">
              <a:lnSpc>
                <a:spcPct val="90000"/>
              </a:lnSpc>
              <a:spcBef>
                <a:spcPts val="384"/>
              </a:spcBef>
            </a:pPr>
            <a:r>
              <a:rPr lang="en-US" spc="40" dirty="0"/>
              <a:t>To</a:t>
            </a:r>
            <a:r>
              <a:rPr lang="en-US" spc="45" dirty="0"/>
              <a:t> </a:t>
            </a:r>
            <a:r>
              <a:rPr lang="en-US" spc="65" dirty="0"/>
              <a:t>get</a:t>
            </a:r>
            <a:r>
              <a:rPr lang="en-US" spc="50" dirty="0"/>
              <a:t> started,</a:t>
            </a:r>
            <a:r>
              <a:rPr lang="en-US" spc="60" dirty="0"/>
              <a:t> </a:t>
            </a:r>
            <a:r>
              <a:rPr lang="en-US" spc="70" dirty="0"/>
              <a:t>users</a:t>
            </a:r>
            <a:r>
              <a:rPr lang="en-US" spc="40" dirty="0"/>
              <a:t> </a:t>
            </a:r>
            <a:r>
              <a:rPr lang="en-US" spc="65" dirty="0"/>
              <a:t>should</a:t>
            </a:r>
            <a:r>
              <a:rPr lang="en-US" spc="20" dirty="0"/>
              <a:t> </a:t>
            </a:r>
            <a:r>
              <a:rPr lang="en-US" spc="65" dirty="0"/>
              <a:t>enter</a:t>
            </a:r>
            <a:r>
              <a:rPr lang="en-US" spc="45" dirty="0"/>
              <a:t> </a:t>
            </a:r>
            <a:r>
              <a:rPr lang="en-US" u="sng" spc="40" dirty="0">
                <a:uFill>
                  <a:solidFill>
                    <a:srgbClr val="0853A2"/>
                  </a:solidFill>
                </a:uFill>
                <a:hlinkClick r:id="rId4"/>
              </a:rPr>
              <a:t>https://eta.education.ne.gov/login</a:t>
            </a:r>
            <a:r>
              <a:rPr lang="en-US" u="none" spc="65" dirty="0"/>
              <a:t> </a:t>
            </a:r>
            <a:r>
              <a:rPr lang="en-US" u="none" spc="50" dirty="0"/>
              <a:t>into</a:t>
            </a:r>
            <a:r>
              <a:rPr lang="en-US" u="none" spc="45" dirty="0"/>
              <a:t> </a:t>
            </a:r>
            <a:r>
              <a:rPr lang="en-US" u="none" spc="50" dirty="0"/>
              <a:t>their</a:t>
            </a:r>
            <a:r>
              <a:rPr lang="en-US" u="none" spc="45" dirty="0"/>
              <a:t> </a:t>
            </a:r>
            <a:r>
              <a:rPr lang="en-US" u="none" spc="50" dirty="0"/>
              <a:t>browser.</a:t>
            </a:r>
            <a:r>
              <a:rPr lang="en-US" u="none" spc="60" dirty="0"/>
              <a:t> </a:t>
            </a:r>
          </a:p>
          <a:p>
            <a:pPr marR="5080">
              <a:lnSpc>
                <a:spcPct val="90000"/>
              </a:lnSpc>
              <a:spcBef>
                <a:spcPts val="384"/>
              </a:spcBef>
            </a:pPr>
            <a:endParaRPr lang="en-US" spc="60" dirty="0"/>
          </a:p>
          <a:p>
            <a:pPr marR="5080">
              <a:lnSpc>
                <a:spcPct val="90000"/>
              </a:lnSpc>
              <a:spcBef>
                <a:spcPts val="384"/>
              </a:spcBef>
            </a:pPr>
            <a:r>
              <a:rPr lang="en-US" u="none" spc="55" dirty="0"/>
              <a:t>The</a:t>
            </a:r>
            <a:r>
              <a:rPr lang="en-US" u="none" spc="65" dirty="0"/>
              <a:t> </a:t>
            </a:r>
            <a:r>
              <a:rPr lang="en-US" u="none" spc="-25" dirty="0"/>
              <a:t>ETA </a:t>
            </a:r>
            <a:r>
              <a:rPr lang="en-US" u="none" spc="20" dirty="0"/>
              <a:t>application</a:t>
            </a:r>
            <a:r>
              <a:rPr lang="en-US" u="none" spc="85" dirty="0"/>
              <a:t> </a:t>
            </a:r>
            <a:r>
              <a:rPr lang="en-US" u="none" spc="70" dirty="0"/>
              <a:t>supports</a:t>
            </a:r>
            <a:r>
              <a:rPr lang="en-US" u="none" spc="75" dirty="0"/>
              <a:t> </a:t>
            </a:r>
            <a:r>
              <a:rPr lang="en-US" u="none" spc="55" dirty="0"/>
              <a:t>modern</a:t>
            </a:r>
            <a:r>
              <a:rPr lang="en-US" u="none" spc="90" dirty="0"/>
              <a:t> </a:t>
            </a:r>
            <a:r>
              <a:rPr lang="en-US" u="none" spc="75" dirty="0"/>
              <a:t>browsers</a:t>
            </a:r>
            <a:r>
              <a:rPr lang="en-US" u="none" spc="70" dirty="0"/>
              <a:t> such</a:t>
            </a:r>
            <a:r>
              <a:rPr lang="en-US" u="none" spc="85" dirty="0"/>
              <a:t> </a:t>
            </a:r>
            <a:r>
              <a:rPr lang="en-US" u="none" spc="-25" dirty="0"/>
              <a:t>as:</a:t>
            </a:r>
          </a:p>
          <a:p>
            <a:pPr marL="171450" marR="5080" indent="-171450">
              <a:lnSpc>
                <a:spcPct val="90000"/>
              </a:lnSpc>
              <a:spcBef>
                <a:spcPts val="384"/>
              </a:spcBef>
              <a:buFont typeface="Arial" panose="020B0604020202020204" pitchFamily="34" charset="0"/>
              <a:buChar char="•"/>
            </a:pPr>
            <a:r>
              <a:rPr lang="en-US" spc="-25" dirty="0"/>
              <a:t>Microsoft Edge</a:t>
            </a:r>
          </a:p>
          <a:p>
            <a:pPr marL="171450" marR="5080" indent="-171450">
              <a:lnSpc>
                <a:spcPct val="90000"/>
              </a:lnSpc>
              <a:spcBef>
                <a:spcPts val="384"/>
              </a:spcBef>
              <a:buFont typeface="Arial" panose="020B0604020202020204" pitchFamily="34" charset="0"/>
              <a:buChar char="•"/>
            </a:pPr>
            <a:r>
              <a:rPr lang="en-US" spc="-25" dirty="0"/>
              <a:t>Google Chrome</a:t>
            </a:r>
          </a:p>
          <a:p>
            <a:pPr marL="171450" marR="5080" indent="-171450">
              <a:lnSpc>
                <a:spcPct val="90000"/>
              </a:lnSpc>
              <a:spcBef>
                <a:spcPts val="384"/>
              </a:spcBef>
              <a:buFont typeface="Arial" panose="020B0604020202020204" pitchFamily="34" charset="0"/>
              <a:buChar char="•"/>
            </a:pPr>
            <a:r>
              <a:rPr lang="en-US" spc="-25" dirty="0"/>
              <a:t>Mozilla Firefox</a:t>
            </a:r>
          </a:p>
          <a:p>
            <a:pPr marL="171450" marR="5080" indent="-171450">
              <a:lnSpc>
                <a:spcPct val="90000"/>
              </a:lnSpc>
              <a:spcBef>
                <a:spcPts val="384"/>
              </a:spcBef>
              <a:buFont typeface="Arial" panose="020B0604020202020204" pitchFamily="34" charset="0"/>
              <a:buChar char="•"/>
            </a:pPr>
            <a:endParaRPr lang="en-US" spc="-25" dirty="0"/>
          </a:p>
          <a:p>
            <a:pPr marR="5080">
              <a:lnSpc>
                <a:spcPct val="90000"/>
              </a:lnSpc>
              <a:spcBef>
                <a:spcPts val="384"/>
              </a:spcBef>
            </a:pPr>
            <a:r>
              <a:rPr lang="en-US" spc="-25" dirty="0"/>
              <a:t>Watch the video tutorial for more information on creating an ETA Account.</a:t>
            </a:r>
            <a:endParaRPr lang="en-US" dirty="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TAregistration">
            <a:hlinkClick r:id="" action="ppaction://media"/>
            <a:extLst>
              <a:ext uri="{FF2B5EF4-FFF2-40B4-BE49-F238E27FC236}">
                <a16:creationId xmlns:a16="http://schemas.microsoft.com/office/drawing/2014/main" id="{48DCE8C1-1A61-A21F-7E0F-29A62113607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203763" y="650494"/>
            <a:ext cx="5195967" cy="5324142"/>
          </a:xfrm>
          <a:prstGeom prst="rect">
            <a:avLst/>
          </a:prstGeom>
        </p:spPr>
      </p:pic>
      <p:sp>
        <p:nvSpPr>
          <p:cNvPr id="6" name="Arrow: Right 5">
            <a:extLst>
              <a:ext uri="{FF2B5EF4-FFF2-40B4-BE49-F238E27FC236}">
                <a16:creationId xmlns:a16="http://schemas.microsoft.com/office/drawing/2014/main" id="{AC2416B1-E984-0F1F-F246-0CDB29CC44B2}"/>
              </a:ext>
            </a:extLst>
          </p:cNvPr>
          <p:cNvSpPr/>
          <p:nvPr/>
        </p:nvSpPr>
        <p:spPr>
          <a:xfrm>
            <a:off x="4639893" y="5131658"/>
            <a:ext cx="538213" cy="2748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AI-generated content may be incorrect.">
            <a:extLst>
              <a:ext uri="{FF2B5EF4-FFF2-40B4-BE49-F238E27FC236}">
                <a16:creationId xmlns:a16="http://schemas.microsoft.com/office/drawing/2014/main" id="{6B090DD6-87A3-9B00-5B41-B273859E9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125" y="5948710"/>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272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9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28602F-F0C1-6172-0E21-D3ED21E607C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ject 11">
            <a:extLst>
              <a:ext uri="{FF2B5EF4-FFF2-40B4-BE49-F238E27FC236}">
                <a16:creationId xmlns:a16="http://schemas.microsoft.com/office/drawing/2014/main" id="{A227CA64-DC4D-8FA1-0BB2-8571F594715E}"/>
              </a:ext>
            </a:extLst>
          </p:cNvPr>
          <p:cNvPicPr/>
          <p:nvPr/>
        </p:nvPicPr>
        <p:blipFill>
          <a:blip r:embed="rId2" cstate="print"/>
          <a:srcRect l="6001" r="-3" b="-3"/>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E7D2C8-3C6E-8AF8-9DF5-965045CC18CC}"/>
              </a:ext>
            </a:extLst>
          </p:cNvPr>
          <p:cNvSpPr>
            <a:spLocks noGrp="1"/>
          </p:cNvSpPr>
          <p:nvPr>
            <p:ph type="title"/>
          </p:nvPr>
        </p:nvSpPr>
        <p:spPr>
          <a:xfrm>
            <a:off x="838200" y="365125"/>
            <a:ext cx="3822189" cy="1899912"/>
          </a:xfrm>
        </p:spPr>
        <p:txBody>
          <a:bodyPr>
            <a:normAutofit/>
          </a:bodyPr>
          <a:lstStyle/>
          <a:p>
            <a:r>
              <a:rPr lang="en-US" sz="4000"/>
              <a:t>Welcome</a:t>
            </a:r>
          </a:p>
        </p:txBody>
      </p:sp>
      <p:sp>
        <p:nvSpPr>
          <p:cNvPr id="3" name="Content Placeholder 2">
            <a:extLst>
              <a:ext uri="{FF2B5EF4-FFF2-40B4-BE49-F238E27FC236}">
                <a16:creationId xmlns:a16="http://schemas.microsoft.com/office/drawing/2014/main" id="{5E142556-EBF3-E466-B667-A57AF6FEDBCE}"/>
              </a:ext>
            </a:extLst>
          </p:cNvPr>
          <p:cNvSpPr>
            <a:spLocks noGrp="1"/>
          </p:cNvSpPr>
          <p:nvPr>
            <p:ph idx="1"/>
          </p:nvPr>
        </p:nvSpPr>
        <p:spPr>
          <a:xfrm>
            <a:off x="838200" y="2434201"/>
            <a:ext cx="5705272" cy="3742762"/>
          </a:xfrm>
        </p:spPr>
        <p:txBody>
          <a:bodyPr>
            <a:normAutofit/>
          </a:bodyPr>
          <a:lstStyle/>
          <a:p>
            <a:pPr marL="0" indent="0">
              <a:buNone/>
            </a:pPr>
            <a:r>
              <a:rPr lang="en-US" sz="2000" dirty="0"/>
              <a:t>You will learn about the fundamentals of the Excellence in Teaching Act (ETA) and how to navigate the ETA online system. </a:t>
            </a:r>
          </a:p>
          <a:p>
            <a:pPr marL="0" indent="0">
              <a:buNone/>
            </a:pPr>
            <a:r>
              <a:rPr lang="en-US" sz="2000" dirty="0"/>
              <a:t>This includes:</a:t>
            </a:r>
          </a:p>
          <a:p>
            <a:r>
              <a:rPr lang="en-US" sz="2000" dirty="0"/>
              <a:t>The purpose of the Excellence in Teaching Act</a:t>
            </a:r>
          </a:p>
          <a:p>
            <a:r>
              <a:rPr lang="en-US" sz="2000" dirty="0"/>
              <a:t>The components of the Excellence in Teaching Act Eligibility and application requirements</a:t>
            </a:r>
          </a:p>
          <a:p>
            <a:r>
              <a:rPr lang="en-US" sz="2000" dirty="0"/>
              <a:t>The ETA loan application process</a:t>
            </a:r>
          </a:p>
          <a:p>
            <a:pPr marL="0" indent="0">
              <a:buNone/>
            </a:pPr>
            <a:endParaRPr lang="en-US" sz="2000" dirty="0"/>
          </a:p>
        </p:txBody>
      </p:sp>
      <p:pic>
        <p:nvPicPr>
          <p:cNvPr id="4" name="Picture 3" descr="Logo&#10;&#10;AI-generated content may be incorrect.">
            <a:extLst>
              <a:ext uri="{FF2B5EF4-FFF2-40B4-BE49-F238E27FC236}">
                <a16:creationId xmlns:a16="http://schemas.microsoft.com/office/drawing/2014/main" id="{3BAAE700-A1B7-6A7C-70C3-DB23A7785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843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ED6DDF-10CD-A1EC-19FD-F93BE98968A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5E73A4-F42B-7CED-1CEC-A21AF506A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F2F76-1638-6C7C-3714-4D1165158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A5BA0-1FB2-0D8D-5E87-5D2E361F47B7}"/>
              </a:ext>
            </a:extLst>
          </p:cNvPr>
          <p:cNvSpPr>
            <a:spLocks noGrp="1"/>
          </p:cNvSpPr>
          <p:nvPr>
            <p:ph type="title"/>
          </p:nvPr>
        </p:nvSpPr>
        <p:spPr>
          <a:xfrm>
            <a:off x="838200" y="365125"/>
            <a:ext cx="9784404" cy="1899912"/>
          </a:xfrm>
        </p:spPr>
        <p:txBody>
          <a:bodyPr>
            <a:normAutofit/>
          </a:bodyPr>
          <a:lstStyle/>
          <a:p>
            <a:r>
              <a:rPr lang="en-US" sz="4000" dirty="0"/>
              <a:t>What is the Excellence in Teaching Act (ETA)?</a:t>
            </a:r>
          </a:p>
        </p:txBody>
      </p:sp>
      <p:sp>
        <p:nvSpPr>
          <p:cNvPr id="3" name="Content Placeholder 2">
            <a:extLst>
              <a:ext uri="{FF2B5EF4-FFF2-40B4-BE49-F238E27FC236}">
                <a16:creationId xmlns:a16="http://schemas.microsoft.com/office/drawing/2014/main" id="{D844BA5C-91E2-5918-05F9-9BBA383CF17D}"/>
              </a:ext>
            </a:extLst>
          </p:cNvPr>
          <p:cNvSpPr>
            <a:spLocks noGrp="1"/>
          </p:cNvSpPr>
          <p:nvPr>
            <p:ph idx="1"/>
          </p:nvPr>
        </p:nvSpPr>
        <p:spPr>
          <a:xfrm>
            <a:off x="838199" y="2434201"/>
            <a:ext cx="9965987" cy="3742762"/>
          </a:xfrm>
        </p:spPr>
        <p:txBody>
          <a:bodyPr>
            <a:normAutofit/>
          </a:bodyPr>
          <a:lstStyle/>
          <a:p>
            <a:pPr marL="0" indent="0">
              <a:buNone/>
            </a:pPr>
            <a:r>
              <a:rPr lang="en-US" sz="2000" dirty="0"/>
              <a:t>The Excellence in Teaching Act (ETA is a legislative bill passed in the state of Nebraska designed to attract new teachers and upskill existing teachers. It was created in April 2009 when the Nebraska Legislature approved LB547 and revised the Attracting Excellence to Teaching Program created in 2006 to become the Excellence in Teaching Act.</a:t>
            </a:r>
          </a:p>
          <a:p>
            <a:pPr marL="0" indent="0">
              <a:buNone/>
            </a:pPr>
            <a:r>
              <a:rPr lang="en-US" sz="2000" dirty="0"/>
              <a:t>The ETA grants the Nebraska Coordinating Commission for Post-secondary Education (CCPE) and the State Board of Education the authority to set forth rules and regulations to carry out the Act. The ETA is comprised of three main components.</a:t>
            </a:r>
          </a:p>
          <a:p>
            <a:pPr marL="0" indent="0">
              <a:buNone/>
            </a:pPr>
            <a:endParaRPr lang="en-US" sz="2000" dirty="0"/>
          </a:p>
        </p:txBody>
      </p:sp>
      <p:pic>
        <p:nvPicPr>
          <p:cNvPr id="4" name="Picture 3" descr="Logo&#10;&#10;AI-generated content may be incorrect.">
            <a:extLst>
              <a:ext uri="{FF2B5EF4-FFF2-40B4-BE49-F238E27FC236}">
                <a16:creationId xmlns:a16="http://schemas.microsoft.com/office/drawing/2014/main" id="{2D527521-6893-5892-97CE-2E9A22AD0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0896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6CAC9F-6AEF-49D7-4B11-F3296E489DD6}"/>
              </a:ext>
            </a:extLst>
          </p:cNvPr>
          <p:cNvSpPr>
            <a:spLocks noGrp="1"/>
          </p:cNvSpPr>
          <p:nvPr>
            <p:ph type="title"/>
          </p:nvPr>
        </p:nvSpPr>
        <p:spPr/>
        <p:txBody>
          <a:bodyPr/>
          <a:lstStyle/>
          <a:p>
            <a:r>
              <a:rPr lang="en-US" dirty="0"/>
              <a:t>ETA Programs Overview</a:t>
            </a:r>
          </a:p>
        </p:txBody>
      </p:sp>
      <p:sp>
        <p:nvSpPr>
          <p:cNvPr id="5" name="Text Placeholder 4">
            <a:extLst>
              <a:ext uri="{FF2B5EF4-FFF2-40B4-BE49-F238E27FC236}">
                <a16:creationId xmlns:a16="http://schemas.microsoft.com/office/drawing/2014/main" id="{FFE85710-E85A-0861-30F6-1E5893E0D777}"/>
              </a:ext>
            </a:extLst>
          </p:cNvPr>
          <p:cNvSpPr>
            <a:spLocks noGrp="1"/>
          </p:cNvSpPr>
          <p:nvPr>
            <p:ph type="body" idx="1"/>
          </p:nvPr>
        </p:nvSpPr>
        <p:spPr>
          <a:xfrm>
            <a:off x="1155126" y="1690688"/>
            <a:ext cx="2924969" cy="823912"/>
          </a:xfrm>
          <a:solidFill>
            <a:schemeClr val="tx2">
              <a:lumMod val="10000"/>
              <a:lumOff val="90000"/>
            </a:schemeClr>
          </a:solidFill>
        </p:spPr>
        <p:txBody>
          <a:bodyPr>
            <a:normAutofit fontScale="70000" lnSpcReduction="20000"/>
          </a:bodyPr>
          <a:lstStyle/>
          <a:p>
            <a:r>
              <a:rPr lang="en-US" dirty="0"/>
              <a:t>The Attracting Excellence in Teaching Program (AETP)</a:t>
            </a:r>
          </a:p>
        </p:txBody>
      </p:sp>
      <p:sp>
        <p:nvSpPr>
          <p:cNvPr id="6" name="Content Placeholder 5">
            <a:extLst>
              <a:ext uri="{FF2B5EF4-FFF2-40B4-BE49-F238E27FC236}">
                <a16:creationId xmlns:a16="http://schemas.microsoft.com/office/drawing/2014/main" id="{B31C88FD-5C4A-D49F-9F24-55D58AFEEA24}"/>
              </a:ext>
            </a:extLst>
          </p:cNvPr>
          <p:cNvSpPr>
            <a:spLocks noGrp="1"/>
          </p:cNvSpPr>
          <p:nvPr>
            <p:ph sz="half" idx="2"/>
          </p:nvPr>
        </p:nvSpPr>
        <p:spPr>
          <a:xfrm>
            <a:off x="1155126" y="2514600"/>
            <a:ext cx="2924969" cy="3684588"/>
          </a:xfrm>
          <a:ln>
            <a:solidFill>
              <a:schemeClr val="tx2">
                <a:lumMod val="75000"/>
                <a:lumOff val="25000"/>
              </a:schemeClr>
            </a:solidFill>
          </a:ln>
        </p:spPr>
        <p:txBody>
          <a:bodyPr>
            <a:normAutofit fontScale="55000" lnSpcReduction="20000"/>
          </a:bodyPr>
          <a:lstStyle/>
          <a:p>
            <a:r>
              <a:rPr lang="en-US" dirty="0"/>
              <a:t>The purpose of the Attracting Excellence to Teaching Program is to:</a:t>
            </a:r>
          </a:p>
          <a:p>
            <a:r>
              <a:rPr lang="en-US" dirty="0"/>
              <a:t>Attract outstanding students to major in teacher shortage areas at the teacher education programs at Nebraska colleges and universities.</a:t>
            </a:r>
          </a:p>
          <a:p>
            <a:r>
              <a:rPr lang="en-US" dirty="0"/>
              <a:t>Retain resident students and graduates as teachers in Nebraska schools; and</a:t>
            </a:r>
          </a:p>
          <a:p>
            <a:r>
              <a:rPr lang="en-US" dirty="0"/>
              <a:t>Establish a loan contract that requires a borrower to obtain employment as a Nebraska teacher upon graduation from a college or university.</a:t>
            </a:r>
          </a:p>
          <a:p>
            <a:endParaRPr lang="en-US" dirty="0"/>
          </a:p>
        </p:txBody>
      </p:sp>
      <p:sp>
        <p:nvSpPr>
          <p:cNvPr id="7" name="Text Placeholder 6">
            <a:extLst>
              <a:ext uri="{FF2B5EF4-FFF2-40B4-BE49-F238E27FC236}">
                <a16:creationId xmlns:a16="http://schemas.microsoft.com/office/drawing/2014/main" id="{26E8CBAA-61E6-649E-F332-550069EEEE54}"/>
              </a:ext>
            </a:extLst>
          </p:cNvPr>
          <p:cNvSpPr>
            <a:spLocks noGrp="1"/>
          </p:cNvSpPr>
          <p:nvPr>
            <p:ph type="body" sz="quarter" idx="3"/>
          </p:nvPr>
        </p:nvSpPr>
        <p:spPr>
          <a:xfrm>
            <a:off x="4626313" y="1690688"/>
            <a:ext cx="2939374" cy="823912"/>
          </a:xfrm>
          <a:solidFill>
            <a:schemeClr val="tx2">
              <a:lumMod val="10000"/>
              <a:lumOff val="90000"/>
            </a:schemeClr>
          </a:solidFill>
        </p:spPr>
        <p:txBody>
          <a:bodyPr>
            <a:normAutofit fontScale="70000" lnSpcReduction="20000"/>
          </a:bodyPr>
          <a:lstStyle/>
          <a:p>
            <a:r>
              <a:rPr lang="en-US" dirty="0"/>
              <a:t>The Attracting Excellence in Teaching Program – Student Teaching (AETP - ST)</a:t>
            </a:r>
          </a:p>
        </p:txBody>
      </p:sp>
      <p:sp>
        <p:nvSpPr>
          <p:cNvPr id="8" name="Content Placeholder 7">
            <a:extLst>
              <a:ext uri="{FF2B5EF4-FFF2-40B4-BE49-F238E27FC236}">
                <a16:creationId xmlns:a16="http://schemas.microsoft.com/office/drawing/2014/main" id="{BA57F2CF-AFE2-5F0E-D9A6-EE31E4CE8E24}"/>
              </a:ext>
            </a:extLst>
          </p:cNvPr>
          <p:cNvSpPr>
            <a:spLocks noGrp="1"/>
          </p:cNvSpPr>
          <p:nvPr>
            <p:ph sz="quarter" idx="4"/>
          </p:nvPr>
        </p:nvSpPr>
        <p:spPr>
          <a:xfrm>
            <a:off x="4626313" y="2514600"/>
            <a:ext cx="2939374" cy="3684588"/>
          </a:xfrm>
          <a:ln>
            <a:solidFill>
              <a:schemeClr val="tx2">
                <a:lumMod val="75000"/>
                <a:lumOff val="25000"/>
              </a:schemeClr>
            </a:solidFill>
          </a:ln>
        </p:spPr>
        <p:txBody>
          <a:bodyPr>
            <a:normAutofit fontScale="55000" lnSpcReduction="20000"/>
          </a:bodyPr>
          <a:lstStyle/>
          <a:p>
            <a:pPr marL="0" indent="0">
              <a:buNone/>
            </a:pPr>
            <a:r>
              <a:rPr lang="en-US" dirty="0"/>
              <a:t>The Attracting Excellence to Teaching - Student Teaching (AETP-ST) provides a one-time forgivable loan to eligible students who are enrolled in an undergraduate or graduate teacher education program at an eligible Nebraska institution working towards their initial certificates to teach in Nebraska during their student teaching semester.</a:t>
            </a:r>
          </a:p>
          <a:p>
            <a:endParaRPr lang="en-US" dirty="0"/>
          </a:p>
        </p:txBody>
      </p:sp>
      <p:sp>
        <p:nvSpPr>
          <p:cNvPr id="10" name="Content Placeholder 7">
            <a:extLst>
              <a:ext uri="{FF2B5EF4-FFF2-40B4-BE49-F238E27FC236}">
                <a16:creationId xmlns:a16="http://schemas.microsoft.com/office/drawing/2014/main" id="{46470493-5EF3-BDBF-33C4-8D4E2068338D}"/>
              </a:ext>
            </a:extLst>
          </p:cNvPr>
          <p:cNvSpPr txBox="1">
            <a:spLocks/>
          </p:cNvSpPr>
          <p:nvPr/>
        </p:nvSpPr>
        <p:spPr>
          <a:xfrm>
            <a:off x="4103451" y="2510632"/>
            <a:ext cx="2939374"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7">
            <a:extLst>
              <a:ext uri="{FF2B5EF4-FFF2-40B4-BE49-F238E27FC236}">
                <a16:creationId xmlns:a16="http://schemas.microsoft.com/office/drawing/2014/main" id="{ED26B56C-4A3D-E8A4-0718-682E79BB5C13}"/>
              </a:ext>
            </a:extLst>
          </p:cNvPr>
          <p:cNvSpPr txBox="1">
            <a:spLocks/>
          </p:cNvSpPr>
          <p:nvPr/>
        </p:nvSpPr>
        <p:spPr>
          <a:xfrm>
            <a:off x="4103451" y="2499518"/>
            <a:ext cx="2939374"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6">
            <a:extLst>
              <a:ext uri="{FF2B5EF4-FFF2-40B4-BE49-F238E27FC236}">
                <a16:creationId xmlns:a16="http://schemas.microsoft.com/office/drawing/2014/main" id="{D285E810-6228-FA10-D670-2BA1C7918DEC}"/>
              </a:ext>
            </a:extLst>
          </p:cNvPr>
          <p:cNvSpPr txBox="1">
            <a:spLocks/>
          </p:cNvSpPr>
          <p:nvPr/>
        </p:nvSpPr>
        <p:spPr>
          <a:xfrm>
            <a:off x="7904381" y="1696245"/>
            <a:ext cx="2939374" cy="823912"/>
          </a:xfrm>
          <a:prstGeom prst="rect">
            <a:avLst/>
          </a:prstGeom>
          <a:solidFill>
            <a:schemeClr val="tx2">
              <a:lumMod val="10000"/>
              <a:lumOff val="90000"/>
            </a:schemeClr>
          </a:solidFill>
        </p:spPr>
        <p:txBody>
          <a:bodyPr vert="horz" lIns="91440" tIns="45720" rIns="91440" bIns="45720" rtlCol="0" anchor="b">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The Enhancing Excellence in Teaching (EETP - ST)</a:t>
            </a:r>
          </a:p>
        </p:txBody>
      </p:sp>
      <p:sp>
        <p:nvSpPr>
          <p:cNvPr id="13" name="Content Placeholder 7">
            <a:extLst>
              <a:ext uri="{FF2B5EF4-FFF2-40B4-BE49-F238E27FC236}">
                <a16:creationId xmlns:a16="http://schemas.microsoft.com/office/drawing/2014/main" id="{63B733CF-A849-8966-F951-A0183C8B58B9}"/>
              </a:ext>
            </a:extLst>
          </p:cNvPr>
          <p:cNvSpPr txBox="1">
            <a:spLocks/>
          </p:cNvSpPr>
          <p:nvPr/>
        </p:nvSpPr>
        <p:spPr>
          <a:xfrm>
            <a:off x="7904381" y="2520157"/>
            <a:ext cx="2939374" cy="3684588"/>
          </a:xfrm>
          <a:prstGeom prst="rect">
            <a:avLst/>
          </a:prstGeom>
          <a:ln>
            <a:solidFill>
              <a:schemeClr val="tx2">
                <a:lumMod val="75000"/>
                <a:lumOff val="2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500" dirty="0"/>
              <a:t>The Enhancing Excellence in Teaching Program (EETP) provides forgivable loans to Nebraska teachers enrolled in an eligible graduate program at an eligible Nebraska institution.</a:t>
            </a:r>
          </a:p>
        </p:txBody>
      </p:sp>
      <p:pic>
        <p:nvPicPr>
          <p:cNvPr id="14" name="Picture 13" descr="Logo&#10;&#10;AI-generated content may be incorrect.">
            <a:extLst>
              <a:ext uri="{FF2B5EF4-FFF2-40B4-BE49-F238E27FC236}">
                <a16:creationId xmlns:a16="http://schemas.microsoft.com/office/drawing/2014/main" id="{2EA4DAB7-73EA-0D2D-391D-1B5E78D2E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2561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253577-8D95-A628-8753-AF6D22AA932E}"/>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ject 5">
            <a:extLst>
              <a:ext uri="{FF2B5EF4-FFF2-40B4-BE49-F238E27FC236}">
                <a16:creationId xmlns:a16="http://schemas.microsoft.com/office/drawing/2014/main" id="{9A08536B-E689-834E-AA29-2DEA72E2D067}"/>
              </a:ext>
            </a:extLst>
          </p:cNvPr>
          <p:cNvPicPr/>
          <p:nvPr/>
        </p:nvPicPr>
        <p:blipFill>
          <a:blip r:embed="rId2" cstate="print"/>
          <a:srcRect r="5" b="25012"/>
          <a:stretch/>
        </p:blipFill>
        <p:spPr>
          <a:xfrm>
            <a:off x="-1" y="10"/>
            <a:ext cx="12228129" cy="4666928"/>
          </a:xfrm>
          <a:prstGeom prst="rect">
            <a:avLst/>
          </a:prstGeom>
        </p:spPr>
      </p:pic>
      <p:grpSp>
        <p:nvGrpSpPr>
          <p:cNvPr id="18" name="Group 17">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3" name="Freeform: Shape 12">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6" name="Freeform: Shape 15">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61DB7437-386D-BF57-1008-C69614D3323F}"/>
              </a:ext>
            </a:extLst>
          </p:cNvPr>
          <p:cNvSpPr>
            <a:spLocks noGrp="1"/>
          </p:cNvSpPr>
          <p:nvPr>
            <p:ph type="title"/>
          </p:nvPr>
        </p:nvSpPr>
        <p:spPr>
          <a:xfrm>
            <a:off x="804672" y="4551037"/>
            <a:ext cx="5021782" cy="1509931"/>
          </a:xfrm>
        </p:spPr>
        <p:txBody>
          <a:bodyPr>
            <a:normAutofit/>
          </a:bodyPr>
          <a:lstStyle/>
          <a:p>
            <a:r>
              <a:rPr lang="en-US" sz="3300">
                <a:solidFill>
                  <a:schemeClr val="tx2"/>
                </a:solidFill>
              </a:rPr>
              <a:t>Enhancing Excellence in Teaching Program (EETP) Overview</a:t>
            </a:r>
          </a:p>
        </p:txBody>
      </p:sp>
      <p:sp>
        <p:nvSpPr>
          <p:cNvPr id="3" name="Content Placeholder 2">
            <a:extLst>
              <a:ext uri="{FF2B5EF4-FFF2-40B4-BE49-F238E27FC236}">
                <a16:creationId xmlns:a16="http://schemas.microsoft.com/office/drawing/2014/main" id="{ED6EFA97-AE39-6810-1058-D25F16F28916}"/>
              </a:ext>
            </a:extLst>
          </p:cNvPr>
          <p:cNvSpPr>
            <a:spLocks noGrp="1"/>
          </p:cNvSpPr>
          <p:nvPr>
            <p:ph idx="1"/>
          </p:nvPr>
        </p:nvSpPr>
        <p:spPr>
          <a:xfrm>
            <a:off x="6470247" y="4551037"/>
            <a:ext cx="4926411" cy="1509935"/>
          </a:xfrm>
        </p:spPr>
        <p:txBody>
          <a:bodyPr anchor="ctr">
            <a:normAutofit/>
          </a:bodyPr>
          <a:lstStyle/>
          <a:p>
            <a:pPr marL="0" indent="0">
              <a:buNone/>
            </a:pPr>
            <a:r>
              <a:rPr lang="en-US" sz="1700" dirty="0">
                <a:solidFill>
                  <a:schemeClr val="tx2"/>
                </a:solidFill>
              </a:rPr>
              <a:t>The Enhancing Excellence in Teaching Program (EETP) provides forgivable loans to Nebraska teachers enrolled in an eligible graduate program at an eligible Nebraska institution. It is part of the Excellence in Teaching Act passed by the Nebraska Legislature and signed into law on April 22, 2009.</a:t>
            </a:r>
          </a:p>
        </p:txBody>
      </p:sp>
      <p:pic>
        <p:nvPicPr>
          <p:cNvPr id="4" name="Picture 3" descr="Logo&#10;&#10;AI-generated content may be incorrect.">
            <a:extLst>
              <a:ext uri="{FF2B5EF4-FFF2-40B4-BE49-F238E27FC236}">
                <a16:creationId xmlns:a16="http://schemas.microsoft.com/office/drawing/2014/main" id="{AFBE5B8D-90F8-FE8F-261C-4398860CA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69694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059CE-5B0B-2066-D706-6180D4C12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14CC8-9AAB-4311-5DCE-475A8C9EAEAA}"/>
              </a:ext>
            </a:extLst>
          </p:cNvPr>
          <p:cNvSpPr>
            <a:spLocks noGrp="1"/>
          </p:cNvSpPr>
          <p:nvPr>
            <p:ph type="title"/>
          </p:nvPr>
        </p:nvSpPr>
        <p:spPr/>
        <p:txBody>
          <a:bodyPr/>
          <a:lstStyle/>
          <a:p>
            <a:r>
              <a:rPr lang="en-US" dirty="0"/>
              <a:t>EETP Eligibility</a:t>
            </a:r>
          </a:p>
        </p:txBody>
      </p:sp>
      <p:sp>
        <p:nvSpPr>
          <p:cNvPr id="3" name="Content Placeholder 2">
            <a:extLst>
              <a:ext uri="{FF2B5EF4-FFF2-40B4-BE49-F238E27FC236}">
                <a16:creationId xmlns:a16="http://schemas.microsoft.com/office/drawing/2014/main" id="{212E8E93-66FA-6272-A5A8-4537CEBC5EE1}"/>
              </a:ext>
            </a:extLst>
          </p:cNvPr>
          <p:cNvSpPr>
            <a:spLocks noGrp="1"/>
          </p:cNvSpPr>
          <p:nvPr>
            <p:ph idx="1"/>
          </p:nvPr>
        </p:nvSpPr>
        <p:spPr/>
        <p:txBody>
          <a:bodyPr>
            <a:normAutofit fontScale="62500" lnSpcReduction="20000"/>
          </a:bodyPr>
          <a:lstStyle/>
          <a:p>
            <a:pPr marL="0" indent="0">
              <a:buNone/>
            </a:pPr>
            <a:r>
              <a:rPr lang="en-US" dirty="0"/>
              <a:t>An applicant must meet the following criteria to be considered for EETP funds:</a:t>
            </a:r>
          </a:p>
          <a:p>
            <a:r>
              <a:rPr lang="en-US" dirty="0"/>
              <a:t>Be a certificated teacher employed at least half-time (0.50 FTE) to teach in an approved or accredited PK-12 school in Nebraska;</a:t>
            </a:r>
          </a:p>
          <a:p>
            <a:r>
              <a:rPr lang="en-US" dirty="0"/>
              <a:t>Be enrolled at an eligible Nebraska institution in an eligible graduate program (a program of study leading to a graduate degree or a graduate course of study leading to an added endorsement in a shortage area);</a:t>
            </a:r>
          </a:p>
          <a:p>
            <a:r>
              <a:rPr lang="en-US" dirty="0"/>
              <a:t>The graduate program leads to: 1. A degree or added endorsement in a shortage area, or 2. A degree in curriculum and instruction, or 3. A degree in a subject area in which a secular teaching endorsement is already held*, or 4. A degree in a subject area that will result in an additional secular teaching endorsement not considered a shortage area which the superintendent of the school district or head administrator of a nonpublic school believes will be beneficial to the students of the school district or school;</a:t>
            </a:r>
          </a:p>
          <a:p>
            <a:r>
              <a:rPr lang="en-US" dirty="0"/>
              <a:t>Be a resident Nebraska student; Agree to complete the degree or endorsement program on which eligibility for EETP funds was based; and</a:t>
            </a:r>
          </a:p>
          <a:p>
            <a:r>
              <a:rPr lang="en-US" dirty="0"/>
              <a:t>Commit to teach full-time in an accredited or approved public or private PK-12 school in Nebraska upon successful completion of the eligible graduate program for a time-period equal to the number of years required for loan forgiveness.</a:t>
            </a:r>
          </a:p>
        </p:txBody>
      </p:sp>
      <p:pic>
        <p:nvPicPr>
          <p:cNvPr id="4" name="Picture 3" descr="Logo&#10;&#10;AI-generated content may be incorrect.">
            <a:extLst>
              <a:ext uri="{FF2B5EF4-FFF2-40B4-BE49-F238E27FC236}">
                <a16:creationId xmlns:a16="http://schemas.microsoft.com/office/drawing/2014/main" id="{631571B0-2CD0-7D40-57B1-02C8DA754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3877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E171B4-E749-B85E-26EF-A683814F176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ACE20D-8D10-309F-5F2C-F9B67F68F66E}"/>
              </a:ext>
            </a:extLst>
          </p:cNvPr>
          <p:cNvSpPr>
            <a:spLocks noGrp="1"/>
          </p:cNvSpPr>
          <p:nvPr>
            <p:ph type="title"/>
          </p:nvPr>
        </p:nvSpPr>
        <p:spPr>
          <a:xfrm>
            <a:off x="1043631" y="809898"/>
            <a:ext cx="9942716" cy="1554480"/>
          </a:xfrm>
        </p:spPr>
        <p:txBody>
          <a:bodyPr anchor="ctr">
            <a:normAutofit/>
          </a:bodyPr>
          <a:lstStyle/>
          <a:p>
            <a:r>
              <a:rPr lang="en-US" sz="4800"/>
              <a:t>How Does the EETP Work?</a:t>
            </a:r>
          </a:p>
        </p:txBody>
      </p:sp>
      <p:sp>
        <p:nvSpPr>
          <p:cNvPr id="3" name="Content Placeholder 2">
            <a:extLst>
              <a:ext uri="{FF2B5EF4-FFF2-40B4-BE49-F238E27FC236}">
                <a16:creationId xmlns:a16="http://schemas.microsoft.com/office/drawing/2014/main" id="{82F069FD-EA24-0CBB-5CB6-774B6F0007C5}"/>
              </a:ext>
            </a:extLst>
          </p:cNvPr>
          <p:cNvSpPr>
            <a:spLocks noGrp="1"/>
          </p:cNvSpPr>
          <p:nvPr>
            <p:ph idx="1"/>
          </p:nvPr>
        </p:nvSpPr>
        <p:spPr>
          <a:xfrm>
            <a:off x="1045028" y="3017522"/>
            <a:ext cx="9941319" cy="3124658"/>
          </a:xfrm>
        </p:spPr>
        <p:txBody>
          <a:bodyPr anchor="ctr">
            <a:normAutofit/>
          </a:bodyPr>
          <a:lstStyle/>
          <a:p>
            <a:pPr marL="0" indent="0">
              <a:buNone/>
            </a:pPr>
            <a:r>
              <a:rPr lang="en-US" sz="2200" dirty="0"/>
              <a:t>The Excellence in Teaching Act (ETA) is a legislative bill passed in the state of Nebraska designed to attract new teachers and upskill existing teachers. It was created in April 2009 when the Nebraska Legislature approved LB547 and revised the Attracting Excellence to Teaching Program created in 2006 to become the Excellence in Teaching Act.</a:t>
            </a:r>
          </a:p>
          <a:p>
            <a:pPr marL="0" indent="0">
              <a:buNone/>
            </a:pPr>
            <a:r>
              <a:rPr lang="en-US" sz="2200" dirty="0"/>
              <a:t>The ETA grants the Nebraska Coordinating Commission for Post-secondary Education (CCPE) and the State Board of Education the authority to set forth rules and regulations to carry out the Act. The ETA is comprised of three main components.</a:t>
            </a:r>
          </a:p>
          <a:p>
            <a:pPr marL="0" indent="0">
              <a:buNone/>
            </a:pPr>
            <a:endParaRPr lang="en-US" sz="22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Logo&#10;&#10;AI-generated content may be incorrect.">
            <a:extLst>
              <a:ext uri="{FF2B5EF4-FFF2-40B4-BE49-F238E27FC236}">
                <a16:creationId xmlns:a16="http://schemas.microsoft.com/office/drawing/2014/main" id="{256A4E98-45B2-1887-5CE2-E56CAF732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8282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E18EB21-26B4-ACE2-9BF2-AF7CB804A4F3}"/>
              </a:ext>
            </a:extLst>
          </p:cNvPr>
          <p:cNvSpPr>
            <a:spLocks noGrp="1"/>
          </p:cNvSpPr>
          <p:nvPr>
            <p:ph type="title"/>
          </p:nvPr>
        </p:nvSpPr>
        <p:spPr>
          <a:xfrm>
            <a:off x="838200" y="365125"/>
            <a:ext cx="10515600" cy="1325563"/>
          </a:xfrm>
        </p:spPr>
        <p:txBody>
          <a:bodyPr>
            <a:normAutofit/>
          </a:bodyPr>
          <a:lstStyle/>
          <a:p>
            <a:r>
              <a:rPr lang="en-US" dirty="0"/>
              <a:t>EETP Loan Forgiveness Obligation</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77BCED-4D17-8A44-7F1D-1C2E5D0D445A}"/>
              </a:ext>
            </a:extLst>
          </p:cNvPr>
          <p:cNvSpPr>
            <a:spLocks noGrp="1"/>
          </p:cNvSpPr>
          <p:nvPr>
            <p:ph idx="1"/>
          </p:nvPr>
        </p:nvSpPr>
        <p:spPr>
          <a:xfrm>
            <a:off x="838200" y="1652443"/>
            <a:ext cx="11113518" cy="4351338"/>
          </a:xfrm>
        </p:spPr>
        <p:txBody>
          <a:bodyPr>
            <a:normAutofit/>
          </a:bodyPr>
          <a:lstStyle/>
          <a:p>
            <a:pPr marL="0" indent="0">
              <a:buNone/>
            </a:pPr>
            <a:r>
              <a:rPr lang="en-US" sz="1800" dirty="0"/>
              <a:t>The borrower must successfully complete the eligible graduate program for which the funds were received and maintain certification and employment as a full-time teacher in Nebraska for a time-period equal to the number of years required for loan forgiveness.</a:t>
            </a:r>
          </a:p>
          <a:p>
            <a:pPr marL="0" indent="0">
              <a:buNone/>
            </a:pPr>
            <a:r>
              <a:rPr lang="en-US" sz="1800" b="1" dirty="0"/>
              <a:t>At the end of the third consecutive year </a:t>
            </a:r>
            <a:r>
              <a:rPr lang="en-US" sz="1800" dirty="0"/>
              <a:t>of teaching full-time in Nebraska following completion of the eligible graduate program, the combined total of any EETP funds received will be forgiven in an amount of up to $1,500.</a:t>
            </a:r>
          </a:p>
          <a:p>
            <a:pPr marL="0" indent="0">
              <a:buNone/>
            </a:pPr>
            <a:r>
              <a:rPr lang="en-US" sz="1800" b="1" dirty="0"/>
              <a:t>Beginning with the fourth consecutive year </a:t>
            </a:r>
            <a:r>
              <a:rPr lang="en-US" sz="1800" dirty="0"/>
              <a:t>of teaching full-time in Nebraska following completion of the eligible graduate program:</a:t>
            </a:r>
          </a:p>
          <a:p>
            <a:r>
              <a:rPr lang="en-US" sz="1800" dirty="0"/>
              <a:t>For each additional year the borrower teaches full-time in a school NOT classified as a low-income school or very sparse district, the combined total of any EETP funds received will be forgiven in an amount of up to $1,500.</a:t>
            </a:r>
          </a:p>
          <a:p>
            <a:r>
              <a:rPr lang="en-US" sz="1800" dirty="0"/>
              <a:t>For each additional year the borrower teaches full-time in a local school system classified as very sparse or in a school building that meets the high poverty guidelines (low-income school) established by NDE in the year(s) in which loan forgiveness commences, the combined total of any EETP funds received would be forgiven in an amount up to $3,000.</a:t>
            </a:r>
          </a:p>
          <a:p>
            <a:pPr marL="0" indent="0">
              <a:buNone/>
            </a:pPr>
            <a:endParaRPr lang="en-US" sz="1800" dirty="0"/>
          </a:p>
        </p:txBody>
      </p:sp>
      <p:pic>
        <p:nvPicPr>
          <p:cNvPr id="4" name="Picture 3" descr="Logo&#10;&#10;AI-generated content may be incorrect.">
            <a:extLst>
              <a:ext uri="{FF2B5EF4-FFF2-40B4-BE49-F238E27FC236}">
                <a16:creationId xmlns:a16="http://schemas.microsoft.com/office/drawing/2014/main" id="{0162199E-BDC8-5949-1712-BE193FE30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1486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1B6BA59F67AF4B9655EF6669CFFC7D" ma:contentTypeVersion="22" ma:contentTypeDescription="Create a new document." ma:contentTypeScope="" ma:versionID="2fb004b14e73a8973de8dad1cd7d58d1">
  <xsd:schema xmlns:xsd="http://www.w3.org/2001/XMLSchema" xmlns:xs="http://www.w3.org/2001/XMLSchema" xmlns:p="http://schemas.microsoft.com/office/2006/metadata/properties" xmlns:ns1="http://schemas.microsoft.com/sharepoint/v3" xmlns:ns2="71c1e4dc-dec0-4b23-a6e1-2db2a279cac6" xmlns:ns3="05d6ef7f-85ce-413e-b73e-e985465ff945" targetNamespace="http://schemas.microsoft.com/office/2006/metadata/properties" ma:root="true" ma:fieldsID="5c59362a47f9d3bca569ff00eebc1f6e" ns1:_="" ns2:_="" ns3:_="">
    <xsd:import namespace="http://schemas.microsoft.com/sharepoint/v3"/>
    <xsd:import namespace="71c1e4dc-dec0-4b23-a6e1-2db2a279cac6"/>
    <xsd:import namespace="05d6ef7f-85ce-413e-b73e-e985465ff9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c1e4dc-dec0-4b23-a6e1-2db2a279c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6dbaca4-0a10-4075-9d26-b5ffa51738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d6ef7f-85ce-413e-b73e-e985465ff94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5a8934a-1976-4cf0-af1e-8c288df88828}" ma:internalName="TaxCatchAll" ma:showField="CatchAllData" ma:web="05d6ef7f-85ce-413e-b73e-e985465ff9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71c1e4dc-dec0-4b23-a6e1-2db2a279cac6">
      <Terms xmlns="http://schemas.microsoft.com/office/infopath/2007/PartnerControls"/>
    </lcf76f155ced4ddcb4097134ff3c332f>
    <_ip_UnifiedCompliancePolicyProperties xmlns="http://schemas.microsoft.com/sharepoint/v3" xsi:nil="true"/>
    <TaxCatchAll xmlns="05d6ef7f-85ce-413e-b73e-e985465ff945" xsi:nil="true"/>
  </documentManagement>
</p:properties>
</file>

<file path=customXml/itemProps1.xml><?xml version="1.0" encoding="utf-8"?>
<ds:datastoreItem xmlns:ds="http://schemas.openxmlformats.org/officeDocument/2006/customXml" ds:itemID="{4AFD48F7-E2F1-4ECA-8331-BE3845638E06}">
  <ds:schemaRefs>
    <ds:schemaRef ds:uri="http://schemas.microsoft.com/sharepoint/v3/contenttype/forms"/>
  </ds:schemaRefs>
</ds:datastoreItem>
</file>

<file path=customXml/itemProps2.xml><?xml version="1.0" encoding="utf-8"?>
<ds:datastoreItem xmlns:ds="http://schemas.openxmlformats.org/officeDocument/2006/customXml" ds:itemID="{009CC96A-DFD9-4852-B6E8-F0B5D76DFB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c1e4dc-dec0-4b23-a6e1-2db2a279cac6"/>
    <ds:schemaRef ds:uri="05d6ef7f-85ce-413e-b73e-e985465ff9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F6DAE9-9476-453E-AC5F-20261610DB84}">
  <ds:schemaRefs>
    <ds:schemaRef ds:uri="http://schemas.microsoft.com/office/2006/metadata/properties"/>
    <ds:schemaRef ds:uri="http://schemas.microsoft.com/office/infopath/2007/PartnerControls"/>
    <ds:schemaRef ds:uri="http://schemas.microsoft.com/sharepoint/v3"/>
    <ds:schemaRef ds:uri="71c1e4dc-dec0-4b23-a6e1-2db2a279cac6"/>
    <ds:schemaRef ds:uri="05d6ef7f-85ce-413e-b73e-e985465ff945"/>
  </ds:schemaRefs>
</ds:datastoreItem>
</file>

<file path=docProps/app.xml><?xml version="1.0" encoding="utf-8"?>
<Properties xmlns="http://schemas.openxmlformats.org/officeDocument/2006/extended-properties" xmlns:vt="http://schemas.openxmlformats.org/officeDocument/2006/docPropsVTypes">
  <TotalTime>101</TotalTime>
  <Words>1686</Words>
  <Application>Microsoft Office PowerPoint</Application>
  <PresentationFormat>Widescreen</PresentationFormat>
  <Paragraphs>113</Paragraphs>
  <Slides>23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Calibri</vt:lpstr>
      <vt:lpstr>Tahoma</vt:lpstr>
      <vt:lpstr>Times New Roman</vt:lpstr>
      <vt:lpstr>Office Theme</vt:lpstr>
      <vt:lpstr>PowerPoint Presentation</vt:lpstr>
      <vt:lpstr>Course Overview</vt:lpstr>
      <vt:lpstr>Welcome</vt:lpstr>
      <vt:lpstr>What is the Excellence in Teaching Act (ETA)?</vt:lpstr>
      <vt:lpstr>ETA Programs Overview</vt:lpstr>
      <vt:lpstr>Enhancing Excellence in Teaching Program (EETP) Overview</vt:lpstr>
      <vt:lpstr>EETP Eligibility</vt:lpstr>
      <vt:lpstr>How Does the EETP Work?</vt:lpstr>
      <vt:lpstr>EETP Loan Forgiveness Obligation</vt:lpstr>
      <vt:lpstr>PowerPoint Presentation</vt:lpstr>
      <vt:lpstr>EETP Application Process Overview</vt:lpstr>
      <vt:lpstr>PowerPoint Presentation</vt:lpstr>
      <vt:lpstr>PowerPoint Presentation</vt:lpstr>
      <vt:lpstr>PowerPoint Presentation</vt:lpstr>
      <vt:lpstr>EETP Application Process Overview</vt:lpstr>
      <vt:lpstr>Step 1 – Application Submission</vt:lpstr>
      <vt:lpstr>Step 2 – IHE Review</vt:lpstr>
      <vt:lpstr>Step 3 – ETA Specialist Review</vt:lpstr>
      <vt:lpstr>Step 4 – Contract Generation</vt:lpstr>
      <vt:lpstr>Step 5 – Applicant Signs Contract</vt:lpstr>
      <vt:lpstr>Step 6 – ETA Specialist Countersigns the Contract</vt:lpstr>
      <vt:lpstr>Registering for an ETA account:</vt:lpstr>
      <vt:lpstr>Registering an ETA Account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Ravelo</dc:creator>
  <cp:lastModifiedBy>Thompson, Celeste</cp:lastModifiedBy>
  <cp:revision>2</cp:revision>
  <dcterms:created xsi:type="dcterms:W3CDTF">2025-03-06T21:43:02Z</dcterms:created>
  <dcterms:modified xsi:type="dcterms:W3CDTF">2025-05-07T20:15:15Z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0x010100AB1B6BA59F67AF4B9655EF6669CFFC7D</vt:lpwstr>
  </property>
</Properties>
</file>