
<file path=[Content_Types].xml><?xml version="1.0" encoding="utf-8"?>
<Types xmlns="http://schemas.openxmlformats.org/package/2006/content-types">
  <Default Extension="jpeg" ContentType="image/jpeg"/>
  <Default Extension="jpg" ContentType="image/jp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showGuides="1">
      <p:cViewPr varScale="1">
        <p:scale>
          <a:sx n="99" d="100"/>
          <a:sy n="99" d="100"/>
        </p:scale>
        <p:origin x="9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1440-193C-55A7-90EB-3E9BC1F24B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4CB0F0-2609-40F6-42D5-7E33D9438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3129A-3667-3F5F-1E81-EA1D0446C276}"/>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E143B4DB-0FC6-0D67-5AE8-8F59E4A96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A83D6-B4B5-9310-DF5D-F111D0A2D7DC}"/>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37118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6518-5F3D-B27B-BD9E-262D8A0F0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1DD29-3AF5-704A-98B9-D09795F2C9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73CC3-6B45-DFFB-14E8-E2467F704C99}"/>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0A1CB580-DD51-2112-B095-9D7D25141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7276D-AE92-8BD3-6AF4-EA928AC07DAD}"/>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34704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87D90-40FC-AB03-DC06-3E922E8A7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EA3497-E748-363D-FD11-520569D3BD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A2AA9-EAE8-8D42-3246-70B2D6E1BA6B}"/>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6CDCC4FF-25E0-D68A-E483-B52201351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7FE38-A2F2-5CCD-4EAB-4D2B82A90ADD}"/>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124734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5AA3-0FE4-44C2-0077-4B51E7B95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A7BF1-5B15-B429-978A-AF3AAD385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DC462-4C08-2A1F-A88D-ABFB7CA0BFC9}"/>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77EE8BFE-5B72-44A5-48FD-E5E14285C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AEB72-B0A8-29C1-9781-FBD30294C3C9}"/>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572586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EBBA-0EEB-0940-7F29-1D1E445338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F73CA5-189C-A117-4B05-2644B1C8F3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8D406-C1BF-6DD4-783E-430703B1BD46}"/>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E0584954-0902-51FC-1466-5D878397D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6ED9E-2F02-6B54-1F9F-04E87604D3B2}"/>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131513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FCE-EFAD-99D3-765B-664260F6C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0F753-FE35-6F8D-1809-374566DDB3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0E6182-295E-0B13-B857-579F32DE3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C74ED-D01C-3860-6BF3-2BC79C5B001C}"/>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6" name="Footer Placeholder 5">
            <a:extLst>
              <a:ext uri="{FF2B5EF4-FFF2-40B4-BE49-F238E27FC236}">
                <a16:creationId xmlns:a16="http://schemas.microsoft.com/office/drawing/2014/main" id="{6B7A8C69-DC7B-5048-4FE6-84A9B8B1C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CC83A-6392-CC74-3DCB-2980579E4A95}"/>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409233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878C-9C5E-BB80-CA29-1854857F33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51E43D-E5BF-C5D6-D4EF-745D37280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D0FFE-7BDC-D8A5-06BC-932A0CBDB9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9D679B-5FA4-589A-103B-0D1848479F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98A03E-C283-CAC8-22E2-108820C803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5ACD66-98C8-F0DF-58F9-89308052FCB2}"/>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8" name="Footer Placeholder 7">
            <a:extLst>
              <a:ext uri="{FF2B5EF4-FFF2-40B4-BE49-F238E27FC236}">
                <a16:creationId xmlns:a16="http://schemas.microsoft.com/office/drawing/2014/main" id="{46DA3529-CF93-ACAA-7944-7F0D6E31CD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E1A16E-10B0-25B6-1EFB-99EF0053E53E}"/>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76905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F42D-F666-A765-0BE2-11BA006378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D72181-950B-68A1-597E-AE801D45D76E}"/>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4" name="Footer Placeholder 3">
            <a:extLst>
              <a:ext uri="{FF2B5EF4-FFF2-40B4-BE49-F238E27FC236}">
                <a16:creationId xmlns:a16="http://schemas.microsoft.com/office/drawing/2014/main" id="{5CA279C6-6E8F-39EF-CA86-C2068B61D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1183F-772D-B027-E65C-14B365F804F4}"/>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57171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51222C-9D11-E82E-3DFD-B982A6596EA2}"/>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3" name="Footer Placeholder 2">
            <a:extLst>
              <a:ext uri="{FF2B5EF4-FFF2-40B4-BE49-F238E27FC236}">
                <a16:creationId xmlns:a16="http://schemas.microsoft.com/office/drawing/2014/main" id="{2027096B-E9C2-2FEF-C2F8-B3FAF855AB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AD9B7C-673B-2006-274E-1D1C05072586}"/>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388001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7869-DA79-2D8E-1348-85A9CE4C7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DD497C-357A-793D-7356-DAE5E6D93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C928-BAA9-3DFA-F35A-D60AD3318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5CF047-AB7D-9A00-B7F2-24FC83224CD3}"/>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6" name="Footer Placeholder 5">
            <a:extLst>
              <a:ext uri="{FF2B5EF4-FFF2-40B4-BE49-F238E27FC236}">
                <a16:creationId xmlns:a16="http://schemas.microsoft.com/office/drawing/2014/main" id="{6EA154DA-F995-AA76-9276-31F9BE3CF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45FDE-3AA7-9111-C17F-D4BC4475BF6A}"/>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9715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93E5-49EE-A818-39FA-7D26E0DE9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D89BA9-7DD5-1F4C-583F-13659CF1E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FF049-0F58-FECA-CB4D-DF625552D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BBB59-A56B-DC91-BB67-F5D3F816AC31}"/>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6" name="Footer Placeholder 5">
            <a:extLst>
              <a:ext uri="{FF2B5EF4-FFF2-40B4-BE49-F238E27FC236}">
                <a16:creationId xmlns:a16="http://schemas.microsoft.com/office/drawing/2014/main" id="{20DEA1AA-9703-CC69-5831-79A1C9D88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8042E-2AB0-1ED3-1F6C-CFF45A1E7BD8}"/>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176817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ECB78-9A76-27DC-115B-AEBBCA0EB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61C75-DA10-7470-9AF4-1079D1C9B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099BA-AE3F-0E5F-77CD-793AE2170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A410C170-AA35-C73A-623B-401EFF4F9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544B65-A6B9-0826-1142-FF59B4F17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D40AAF-0295-476B-B178-69B3FD718A84}" type="slidenum">
              <a:rPr lang="en-US" smtClean="0"/>
              <a:t>‹#›</a:t>
            </a:fld>
            <a:endParaRPr lang="en-US"/>
          </a:p>
        </p:txBody>
      </p:sp>
    </p:spTree>
    <p:extLst>
      <p:ext uri="{BB962C8B-B14F-4D97-AF65-F5344CB8AC3E}">
        <p14:creationId xmlns:p14="http://schemas.microsoft.com/office/powerpoint/2010/main" val="374592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hyperlink" Target="https://etauat.education.ne.gov/log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84825C07-F249-FCE0-1F5B-7CF7C93AD044}"/>
              </a:ext>
            </a:extLst>
          </p:cNvPr>
          <p:cNvGrpSpPr/>
          <p:nvPr/>
        </p:nvGrpSpPr>
        <p:grpSpPr>
          <a:xfrm>
            <a:off x="590217" y="1201993"/>
            <a:ext cx="11011565" cy="4682614"/>
            <a:chOff x="0" y="685799"/>
            <a:chExt cx="7772400" cy="3305175"/>
          </a:xfrm>
        </p:grpSpPr>
        <p:pic>
          <p:nvPicPr>
            <p:cNvPr id="5" name="object 8">
              <a:extLst>
                <a:ext uri="{FF2B5EF4-FFF2-40B4-BE49-F238E27FC236}">
                  <a16:creationId xmlns:a16="http://schemas.microsoft.com/office/drawing/2014/main" id="{438D9C37-9564-310F-093C-67E594E306BA}"/>
                </a:ext>
              </a:extLst>
            </p:cNvPr>
            <p:cNvPicPr/>
            <p:nvPr/>
          </p:nvPicPr>
          <p:blipFill>
            <a:blip r:embed="rId2" cstate="print"/>
            <a:stretch>
              <a:fillRect/>
            </a:stretch>
          </p:blipFill>
          <p:spPr>
            <a:xfrm>
              <a:off x="0" y="685799"/>
              <a:ext cx="7772399" cy="3305174"/>
            </a:xfrm>
            <a:prstGeom prst="rect">
              <a:avLst/>
            </a:prstGeom>
          </p:spPr>
        </p:pic>
        <p:sp>
          <p:nvSpPr>
            <p:cNvPr id="6" name="object 9">
              <a:extLst>
                <a:ext uri="{FF2B5EF4-FFF2-40B4-BE49-F238E27FC236}">
                  <a16:creationId xmlns:a16="http://schemas.microsoft.com/office/drawing/2014/main" id="{75199BB1-BCDF-6E04-F0E4-B27074A0BC15}"/>
                </a:ext>
              </a:extLst>
            </p:cNvPr>
            <p:cNvSpPr/>
            <p:nvPr/>
          </p:nvSpPr>
          <p:spPr>
            <a:xfrm>
              <a:off x="0" y="685799"/>
              <a:ext cx="7772400" cy="3305175"/>
            </a:xfrm>
            <a:custGeom>
              <a:avLst/>
              <a:gdLst/>
              <a:ahLst/>
              <a:cxnLst/>
              <a:rect l="l" t="t" r="r" b="b"/>
              <a:pathLst>
                <a:path w="7772400" h="3305175">
                  <a:moveTo>
                    <a:pt x="7772399" y="3305174"/>
                  </a:moveTo>
                  <a:lnTo>
                    <a:pt x="0" y="3305174"/>
                  </a:lnTo>
                  <a:lnTo>
                    <a:pt x="0" y="0"/>
                  </a:lnTo>
                  <a:lnTo>
                    <a:pt x="7772399" y="0"/>
                  </a:lnTo>
                  <a:lnTo>
                    <a:pt x="7772399" y="3305174"/>
                  </a:lnTo>
                  <a:close/>
                </a:path>
              </a:pathLst>
            </a:custGeom>
            <a:solidFill>
              <a:srgbClr val="000000">
                <a:alpha val="50199"/>
              </a:srgbClr>
            </a:solidFill>
          </p:spPr>
          <p:txBody>
            <a:bodyPr wrap="square" lIns="0" tIns="0" rIns="0" bIns="0" rtlCol="0"/>
            <a:lstStyle/>
            <a:p>
              <a:endParaRPr/>
            </a:p>
          </p:txBody>
        </p:sp>
      </p:grpSp>
      <p:sp>
        <p:nvSpPr>
          <p:cNvPr id="9" name="TextBox 8">
            <a:extLst>
              <a:ext uri="{FF2B5EF4-FFF2-40B4-BE49-F238E27FC236}">
                <a16:creationId xmlns:a16="http://schemas.microsoft.com/office/drawing/2014/main" id="{26338260-1AE0-5FCA-E8AB-EA07082B5A8F}"/>
              </a:ext>
            </a:extLst>
          </p:cNvPr>
          <p:cNvSpPr txBox="1"/>
          <p:nvPr/>
        </p:nvSpPr>
        <p:spPr>
          <a:xfrm>
            <a:off x="1739092" y="2666136"/>
            <a:ext cx="6902245" cy="1754326"/>
          </a:xfrm>
          <a:prstGeom prst="rect">
            <a:avLst/>
          </a:prstGeom>
          <a:noFill/>
        </p:spPr>
        <p:txBody>
          <a:bodyPr wrap="square" rtlCol="0">
            <a:spAutoFit/>
          </a:bodyPr>
          <a:lstStyle/>
          <a:p>
            <a:r>
              <a:rPr lang="en-US" sz="3600" b="1" dirty="0">
                <a:solidFill>
                  <a:schemeClr val="bg1"/>
                </a:solidFill>
              </a:rPr>
              <a:t>How to Submit an AETP Application for AETP Applications</a:t>
            </a:r>
          </a:p>
        </p:txBody>
      </p:sp>
      <p:pic>
        <p:nvPicPr>
          <p:cNvPr id="11" name="Picture 10" descr="Logo&#10;&#10;AI-generated content may be incorrect.">
            <a:extLst>
              <a:ext uri="{FF2B5EF4-FFF2-40B4-BE49-F238E27FC236}">
                <a16:creationId xmlns:a16="http://schemas.microsoft.com/office/drawing/2014/main" id="{514EE9D2-C7F0-D9BD-C012-E9633A7E1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338" y="2714714"/>
            <a:ext cx="2657143" cy="1428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5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B25457B-018E-279C-075A-CBC15726A5AA}"/>
              </a:ext>
            </a:extLst>
          </p:cNvPr>
          <p:cNvSpPr>
            <a:spLocks noGrp="1"/>
          </p:cNvSpPr>
          <p:nvPr>
            <p:ph idx="1"/>
          </p:nvPr>
        </p:nvSpPr>
        <p:spPr>
          <a:xfrm>
            <a:off x="838200" y="1825625"/>
            <a:ext cx="5558489" cy="4351338"/>
          </a:xfrm>
        </p:spPr>
        <p:txBody>
          <a:bodyPr>
            <a:normAutofit/>
          </a:bodyPr>
          <a:lstStyle/>
          <a:p>
            <a:pPr marL="0" indent="0">
              <a:buNone/>
            </a:pPr>
            <a:r>
              <a:rPr lang="en-US"/>
              <a:t>If the recipient does not meet the loan forgiveness obligations described above, then the loan must be repaid, with interest accruing as of the date the borrower signed the contract.</a:t>
            </a:r>
          </a:p>
          <a:p>
            <a:pPr marL="0" indent="0">
              <a:buNone/>
            </a:pPr>
            <a:endParaRPr lang="en-US"/>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AI-generated content may be incorrect.">
            <a:extLst>
              <a:ext uri="{FF2B5EF4-FFF2-40B4-BE49-F238E27FC236}">
                <a16:creationId xmlns:a16="http://schemas.microsoft.com/office/drawing/2014/main" id="{1DA2E35B-9AA4-0BA2-11FD-B019D82E7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224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BA87D5B-764C-8DDD-02D7-37C7308C29CE}"/>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dirty="0">
                <a:solidFill>
                  <a:schemeClr val="tx1"/>
                </a:solidFill>
                <a:latin typeface="+mj-lt"/>
                <a:ea typeface="+mj-ea"/>
                <a:cs typeface="+mj-cs"/>
              </a:rPr>
              <a:t>AETP Application Process Overview</a:t>
            </a:r>
          </a:p>
        </p:txBody>
      </p:sp>
      <p:sp>
        <p:nvSpPr>
          <p:cNvPr id="5" name="Text Placeholder 4">
            <a:extLst>
              <a:ext uri="{FF2B5EF4-FFF2-40B4-BE49-F238E27FC236}">
                <a16:creationId xmlns:a16="http://schemas.microsoft.com/office/drawing/2014/main" id="{B33311EA-0A39-7BF9-8DFC-913727D76C26}"/>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Roles and Responsibilities</a:t>
            </a:r>
          </a:p>
        </p:txBody>
      </p:sp>
      <p:sp>
        <p:nvSpPr>
          <p:cNvPr id="12" name="Rectangle 11">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AI-generated content may be incorrect.">
            <a:extLst>
              <a:ext uri="{FF2B5EF4-FFF2-40B4-BE49-F238E27FC236}">
                <a16:creationId xmlns:a16="http://schemas.microsoft.com/office/drawing/2014/main" id="{BA5F05D9-63EE-60D7-9914-741C6239D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555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id="{33D20045-5308-76B5-DF33-DB913167AF0E}"/>
              </a:ext>
            </a:extLst>
          </p:cNvPr>
          <p:cNvGraphicFramePr>
            <a:graphicFrameLocks noGrp="1"/>
          </p:cNvGraphicFramePr>
          <p:nvPr>
            <p:extLst>
              <p:ext uri="{D42A27DB-BD31-4B8C-83A1-F6EECF244321}">
                <p14:modId xmlns:p14="http://schemas.microsoft.com/office/powerpoint/2010/main" val="874674753"/>
              </p:ext>
            </p:extLst>
          </p:nvPr>
        </p:nvGraphicFramePr>
        <p:xfrm>
          <a:off x="1019971" y="760383"/>
          <a:ext cx="10152058" cy="5681979"/>
        </p:xfrm>
        <a:graphic>
          <a:graphicData uri="http://schemas.openxmlformats.org/drawingml/2006/table">
            <a:tbl>
              <a:tblPr firstRow="1" bandRow="1">
                <a:tableStyleId>{2D5ABB26-0587-4C30-8999-92F81FD0307C}</a:tableStyleId>
              </a:tblPr>
              <a:tblGrid>
                <a:gridCol w="301594">
                  <a:extLst>
                    <a:ext uri="{9D8B030D-6E8A-4147-A177-3AD203B41FA5}">
                      <a16:colId xmlns:a16="http://schemas.microsoft.com/office/drawing/2014/main" val="20000"/>
                    </a:ext>
                  </a:extLst>
                </a:gridCol>
                <a:gridCol w="9577504">
                  <a:extLst>
                    <a:ext uri="{9D8B030D-6E8A-4147-A177-3AD203B41FA5}">
                      <a16:colId xmlns:a16="http://schemas.microsoft.com/office/drawing/2014/main" val="20001"/>
                    </a:ext>
                  </a:extLst>
                </a:gridCol>
                <a:gridCol w="272960">
                  <a:extLst>
                    <a:ext uri="{9D8B030D-6E8A-4147-A177-3AD203B41FA5}">
                      <a16:colId xmlns:a16="http://schemas.microsoft.com/office/drawing/2014/main" val="20002"/>
                    </a:ext>
                  </a:extLst>
                </a:gridCol>
              </a:tblGrid>
              <a:tr h="181752">
                <a:tc gridSpan="3">
                  <a:txBody>
                    <a:bodyPr/>
                    <a:lstStyle/>
                    <a:p>
                      <a:pPr>
                        <a:lnSpc>
                          <a:spcPct val="100000"/>
                        </a:lnSpc>
                      </a:pPr>
                      <a:endParaRPr sz="1100" dirty="0">
                        <a:latin typeface="Times New Roman"/>
                        <a:cs typeface="Times New Roman"/>
                      </a:endParaRPr>
                    </a:p>
                  </a:txBody>
                  <a:tcPr marL="0" marR="0" marT="0" marB="0">
                    <a:solidFill>
                      <a:srgbClr val="000000">
                        <a:alpha val="5099"/>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00227">
                <a:tc>
                  <a:txBody>
                    <a:bodyPr/>
                    <a:lstStyle/>
                    <a:p>
                      <a:pPr>
                        <a:lnSpc>
                          <a:spcPct val="100000"/>
                        </a:lnSpc>
                      </a:pPr>
                      <a:endParaRPr sz="1400" dirty="0">
                        <a:latin typeface="Times New Roman"/>
                        <a:cs typeface="Times New Roman"/>
                      </a:endParaRPr>
                    </a:p>
                  </a:txBody>
                  <a:tcPr marL="0" marR="0" marT="0" marB="0">
                    <a:lnR w="57150">
                      <a:solidFill>
                        <a:srgbClr val="0953A2"/>
                      </a:solidFill>
                      <a:prstDash val="solid"/>
                    </a:lnR>
                    <a:solidFill>
                      <a:srgbClr val="000000">
                        <a:alpha val="5099"/>
                      </a:srgbClr>
                    </a:solidFill>
                  </a:tcPr>
                </a:tc>
                <a:tc>
                  <a:txBody>
                    <a:bodyPr/>
                    <a:lstStyle/>
                    <a:p>
                      <a:pPr marL="309245">
                        <a:lnSpc>
                          <a:spcPct val="100000"/>
                        </a:lnSpc>
                      </a:pPr>
                      <a:r>
                        <a:rPr sz="1800" b="1" spc="-10" dirty="0">
                          <a:latin typeface="Tahoma"/>
                          <a:cs typeface="Tahoma"/>
                        </a:rPr>
                        <a:t>Applicant/Recipient</a:t>
                      </a:r>
                      <a:endParaRPr sz="1800" dirty="0">
                        <a:latin typeface="Times New Roman"/>
                        <a:cs typeface="Times New Roman"/>
                      </a:endParaRPr>
                    </a:p>
                    <a:p>
                      <a:pPr>
                        <a:lnSpc>
                          <a:spcPct val="100000"/>
                        </a:lnSpc>
                        <a:spcBef>
                          <a:spcPts val="105"/>
                        </a:spcBef>
                      </a:pPr>
                      <a:endParaRPr sz="1800" dirty="0">
                        <a:latin typeface="Times New Roman"/>
                        <a:cs typeface="Times New Roman"/>
                      </a:endParaRPr>
                    </a:p>
                    <a:p>
                      <a:pPr marL="309245" marR="480059">
                        <a:lnSpc>
                          <a:spcPct val="128299"/>
                        </a:lnSpc>
                      </a:pPr>
                      <a:r>
                        <a:rPr sz="1200" spc="65" dirty="0">
                          <a:latin typeface="Tahoma"/>
                          <a:cs typeface="Tahoma"/>
                        </a:rPr>
                        <a:t>An</a:t>
                      </a:r>
                      <a:r>
                        <a:rPr sz="1200" spc="90" dirty="0">
                          <a:latin typeface="Tahoma"/>
                          <a:cs typeface="Tahoma"/>
                        </a:rPr>
                        <a:t> </a:t>
                      </a:r>
                      <a:r>
                        <a:rPr sz="1200" spc="45" dirty="0">
                          <a:latin typeface="Tahoma"/>
                          <a:cs typeface="Tahoma"/>
                        </a:rPr>
                        <a:t>applicant's</a:t>
                      </a:r>
                      <a:r>
                        <a:rPr sz="1200" spc="75" dirty="0">
                          <a:latin typeface="Tahoma"/>
                          <a:cs typeface="Tahoma"/>
                        </a:rPr>
                        <a:t> </a:t>
                      </a:r>
                      <a:r>
                        <a:rPr sz="1200" spc="20" dirty="0">
                          <a:latin typeface="Tahoma"/>
                          <a:cs typeface="Tahoma"/>
                        </a:rPr>
                        <a:t>primary</a:t>
                      </a:r>
                      <a:r>
                        <a:rPr sz="1200" spc="45" dirty="0">
                          <a:latin typeface="Tahoma"/>
                          <a:cs typeface="Tahoma"/>
                        </a:rPr>
                        <a:t> </a:t>
                      </a:r>
                      <a:r>
                        <a:rPr sz="1200" spc="20" dirty="0">
                          <a:latin typeface="Tahoma"/>
                          <a:cs typeface="Tahoma"/>
                        </a:rPr>
                        <a:t>role</a:t>
                      </a:r>
                      <a:r>
                        <a:rPr sz="1200" spc="90" dirty="0">
                          <a:latin typeface="Tahoma"/>
                          <a:cs typeface="Tahoma"/>
                        </a:rPr>
                        <a:t> </a:t>
                      </a:r>
                      <a:r>
                        <a:rPr sz="1200" spc="20" dirty="0">
                          <a:latin typeface="Tahoma"/>
                          <a:cs typeface="Tahoma"/>
                        </a:rPr>
                        <a:t>within</a:t>
                      </a:r>
                      <a:r>
                        <a:rPr sz="1200" spc="95" dirty="0">
                          <a:latin typeface="Tahoma"/>
                          <a:cs typeface="Tahoma"/>
                        </a:rPr>
                        <a:t> </a:t>
                      </a:r>
                      <a:r>
                        <a:rPr sz="1200" spc="65" dirty="0">
                          <a:latin typeface="Tahoma"/>
                          <a:cs typeface="Tahoma"/>
                        </a:rPr>
                        <a:t>the</a:t>
                      </a:r>
                      <a:r>
                        <a:rPr sz="1200" spc="90" dirty="0">
                          <a:latin typeface="Tahoma"/>
                          <a:cs typeface="Tahoma"/>
                        </a:rPr>
                        <a:t> </a:t>
                      </a:r>
                      <a:r>
                        <a:rPr sz="1200" spc="20" dirty="0">
                          <a:latin typeface="Tahoma"/>
                          <a:cs typeface="Tahoma"/>
                        </a:rPr>
                        <a:t>ETA</a:t>
                      </a:r>
                      <a:r>
                        <a:rPr sz="1200" spc="90" dirty="0">
                          <a:latin typeface="Tahoma"/>
                          <a:cs typeface="Tahoma"/>
                        </a:rPr>
                        <a:t> </a:t>
                      </a:r>
                      <a:r>
                        <a:rPr sz="1200" spc="20" dirty="0">
                          <a:latin typeface="Tahoma"/>
                          <a:cs typeface="Tahoma"/>
                        </a:rPr>
                        <a:t>application</a:t>
                      </a:r>
                      <a:r>
                        <a:rPr sz="1200" spc="90" dirty="0">
                          <a:latin typeface="Tahoma"/>
                          <a:cs typeface="Tahoma"/>
                        </a:rPr>
                        <a:t> </a:t>
                      </a:r>
                      <a:r>
                        <a:rPr sz="1200" spc="75" dirty="0">
                          <a:latin typeface="Tahoma"/>
                          <a:cs typeface="Tahoma"/>
                        </a:rPr>
                        <a:t>process</a:t>
                      </a:r>
                      <a:r>
                        <a:rPr sz="1200" spc="80" dirty="0">
                          <a:latin typeface="Tahoma"/>
                          <a:cs typeface="Tahoma"/>
                        </a:rPr>
                        <a:t> </a:t>
                      </a:r>
                      <a:r>
                        <a:rPr sz="1200" spc="20" dirty="0">
                          <a:latin typeface="Tahoma"/>
                          <a:cs typeface="Tahoma"/>
                        </a:rPr>
                        <a:t>is</a:t>
                      </a:r>
                      <a:r>
                        <a:rPr sz="1200" spc="80" dirty="0">
                          <a:latin typeface="Tahoma"/>
                          <a:cs typeface="Tahoma"/>
                        </a:rPr>
                        <a:t> </a:t>
                      </a:r>
                      <a:r>
                        <a:rPr sz="1200" spc="60" dirty="0">
                          <a:latin typeface="Tahoma"/>
                          <a:cs typeface="Tahoma"/>
                        </a:rPr>
                        <a:t>to</a:t>
                      </a:r>
                      <a:r>
                        <a:rPr sz="1200" spc="80" dirty="0">
                          <a:latin typeface="Tahoma"/>
                          <a:cs typeface="Tahoma"/>
                        </a:rPr>
                        <a:t> </a:t>
                      </a:r>
                      <a:r>
                        <a:rPr sz="1200" spc="55" dirty="0">
                          <a:latin typeface="Tahoma"/>
                          <a:cs typeface="Tahoma"/>
                        </a:rPr>
                        <a:t>create</a:t>
                      </a:r>
                      <a:r>
                        <a:rPr sz="1200" spc="90" dirty="0">
                          <a:latin typeface="Tahoma"/>
                          <a:cs typeface="Tahoma"/>
                        </a:rPr>
                        <a:t> </a:t>
                      </a:r>
                      <a:r>
                        <a:rPr sz="1200" spc="50" dirty="0">
                          <a:latin typeface="Tahoma"/>
                          <a:cs typeface="Tahoma"/>
                        </a:rPr>
                        <a:t>and</a:t>
                      </a:r>
                      <a:r>
                        <a:rPr sz="1200" spc="55" dirty="0">
                          <a:latin typeface="Tahoma"/>
                          <a:cs typeface="Tahoma"/>
                        </a:rPr>
                        <a:t> </a:t>
                      </a:r>
                      <a:r>
                        <a:rPr sz="1200" spc="-10" dirty="0">
                          <a:latin typeface="Tahoma"/>
                          <a:cs typeface="Tahoma"/>
                        </a:rPr>
                        <a:t>submit </a:t>
                      </a:r>
                      <a:r>
                        <a:rPr sz="1200" spc="30" dirty="0">
                          <a:latin typeface="Tahoma"/>
                          <a:cs typeface="Tahoma"/>
                        </a:rPr>
                        <a:t>applications.</a:t>
                      </a:r>
                      <a:r>
                        <a:rPr sz="1200" spc="5" dirty="0">
                          <a:latin typeface="Tahoma"/>
                          <a:cs typeface="Tahoma"/>
                        </a:rPr>
                        <a:t> </a:t>
                      </a:r>
                      <a:r>
                        <a:rPr sz="1200" spc="70" dirty="0">
                          <a:latin typeface="Tahoma"/>
                          <a:cs typeface="Tahoma"/>
                        </a:rPr>
                        <a:t>Once</a:t>
                      </a:r>
                      <a:r>
                        <a:rPr sz="1200" spc="85" dirty="0">
                          <a:latin typeface="Tahoma"/>
                          <a:cs typeface="Tahoma"/>
                        </a:rPr>
                        <a:t> </a:t>
                      </a:r>
                      <a:r>
                        <a:rPr sz="1200" spc="30" dirty="0">
                          <a:latin typeface="Tahoma"/>
                          <a:cs typeface="Tahoma"/>
                        </a:rPr>
                        <a:t>an</a:t>
                      </a:r>
                      <a:r>
                        <a:rPr sz="1200" spc="85" dirty="0">
                          <a:latin typeface="Tahoma"/>
                          <a:cs typeface="Tahoma"/>
                        </a:rPr>
                        <a:t> </a:t>
                      </a:r>
                      <a:r>
                        <a:rPr sz="1200" spc="30" dirty="0">
                          <a:latin typeface="Tahoma"/>
                          <a:cs typeface="Tahoma"/>
                        </a:rPr>
                        <a:t>application</a:t>
                      </a:r>
                      <a:r>
                        <a:rPr sz="1200" spc="85" dirty="0">
                          <a:latin typeface="Tahoma"/>
                          <a:cs typeface="Tahoma"/>
                        </a:rPr>
                        <a:t> </a:t>
                      </a:r>
                      <a:r>
                        <a:rPr sz="1200" spc="30" dirty="0">
                          <a:latin typeface="Tahoma"/>
                          <a:cs typeface="Tahoma"/>
                        </a:rPr>
                        <a:t>is</a:t>
                      </a:r>
                      <a:r>
                        <a:rPr sz="1200" spc="75" dirty="0">
                          <a:latin typeface="Tahoma"/>
                          <a:cs typeface="Tahoma"/>
                        </a:rPr>
                        <a:t> </a:t>
                      </a:r>
                      <a:r>
                        <a:rPr sz="1200" spc="60" dirty="0">
                          <a:latin typeface="Tahoma"/>
                          <a:cs typeface="Tahoma"/>
                        </a:rPr>
                        <a:t>submitted</a:t>
                      </a:r>
                      <a:r>
                        <a:rPr sz="1200" spc="50" dirty="0">
                          <a:latin typeface="Tahoma"/>
                          <a:cs typeface="Tahoma"/>
                        </a:rPr>
                        <a:t> and approved,</a:t>
                      </a:r>
                      <a:r>
                        <a:rPr sz="1200" spc="85" dirty="0">
                          <a:latin typeface="Tahoma"/>
                          <a:cs typeface="Tahoma"/>
                        </a:rPr>
                        <a:t> </a:t>
                      </a:r>
                      <a:r>
                        <a:rPr sz="1200" spc="65" dirty="0">
                          <a:latin typeface="Tahoma"/>
                          <a:cs typeface="Tahoma"/>
                        </a:rPr>
                        <a:t>the</a:t>
                      </a:r>
                      <a:r>
                        <a:rPr sz="1200" spc="85" dirty="0">
                          <a:latin typeface="Tahoma"/>
                          <a:cs typeface="Tahoma"/>
                        </a:rPr>
                        <a:t> </a:t>
                      </a:r>
                      <a:r>
                        <a:rPr sz="1200" spc="30" dirty="0">
                          <a:latin typeface="Tahoma"/>
                          <a:cs typeface="Tahoma"/>
                        </a:rPr>
                        <a:t>applicant</a:t>
                      </a:r>
                      <a:r>
                        <a:rPr sz="1200" spc="75" dirty="0">
                          <a:latin typeface="Tahoma"/>
                          <a:cs typeface="Tahoma"/>
                        </a:rPr>
                        <a:t> </a:t>
                      </a:r>
                      <a:r>
                        <a:rPr sz="1200" spc="30" dirty="0">
                          <a:latin typeface="Tahoma"/>
                          <a:cs typeface="Tahoma"/>
                        </a:rPr>
                        <a:t>is</a:t>
                      </a:r>
                      <a:r>
                        <a:rPr sz="1200" spc="75" dirty="0">
                          <a:latin typeface="Tahoma"/>
                          <a:cs typeface="Tahoma"/>
                        </a:rPr>
                        <a:t> </a:t>
                      </a:r>
                      <a:r>
                        <a:rPr sz="1200" spc="65" dirty="0">
                          <a:latin typeface="Tahoma"/>
                          <a:cs typeface="Tahoma"/>
                        </a:rPr>
                        <a:t>converted</a:t>
                      </a:r>
                      <a:r>
                        <a:rPr sz="1200" spc="50" dirty="0">
                          <a:latin typeface="Tahoma"/>
                          <a:cs typeface="Tahoma"/>
                        </a:rPr>
                        <a:t> </a:t>
                      </a:r>
                      <a:r>
                        <a:rPr sz="1200" spc="30" dirty="0">
                          <a:latin typeface="Tahoma"/>
                          <a:cs typeface="Tahoma"/>
                        </a:rPr>
                        <a:t>into</a:t>
                      </a:r>
                      <a:r>
                        <a:rPr sz="1200" spc="75" dirty="0">
                          <a:latin typeface="Tahoma"/>
                          <a:cs typeface="Tahoma"/>
                        </a:rPr>
                        <a:t> </a:t>
                      </a:r>
                      <a:r>
                        <a:rPr sz="1200" spc="-50" dirty="0">
                          <a:latin typeface="Tahoma"/>
                          <a:cs typeface="Tahoma"/>
                        </a:rPr>
                        <a:t>a </a:t>
                      </a:r>
                      <a:r>
                        <a:rPr sz="1200" spc="35" dirty="0">
                          <a:latin typeface="Tahoma"/>
                          <a:cs typeface="Tahoma"/>
                        </a:rPr>
                        <a:t>Recipient.</a:t>
                      </a:r>
                      <a:endParaRPr sz="1200" dirty="0">
                        <a:latin typeface="Tahoma"/>
                        <a:cs typeface="Tahoma"/>
                      </a:endParaRPr>
                    </a:p>
                    <a:p>
                      <a:pPr marL="614045" marR="3030855" indent="-304800">
                        <a:lnSpc>
                          <a:spcPct val="223700"/>
                        </a:lnSpc>
                        <a:spcBef>
                          <a:spcPts val="375"/>
                        </a:spcBef>
                      </a:pPr>
                      <a:r>
                        <a:rPr sz="1200" spc="30" dirty="0">
                          <a:latin typeface="Tahoma"/>
                          <a:cs typeface="Tahoma"/>
                        </a:rPr>
                        <a:t>Within</a:t>
                      </a:r>
                      <a:r>
                        <a:rPr sz="1200" spc="95" dirty="0">
                          <a:latin typeface="Tahoma"/>
                          <a:cs typeface="Tahoma"/>
                        </a:rPr>
                        <a:t> </a:t>
                      </a:r>
                      <a:r>
                        <a:rPr sz="1200" spc="65" dirty="0">
                          <a:latin typeface="Tahoma"/>
                          <a:cs typeface="Tahoma"/>
                        </a:rPr>
                        <a:t>the</a:t>
                      </a:r>
                      <a:r>
                        <a:rPr sz="1200" spc="95" dirty="0">
                          <a:latin typeface="Tahoma"/>
                          <a:cs typeface="Tahoma"/>
                        </a:rPr>
                        <a:t> </a:t>
                      </a:r>
                      <a:r>
                        <a:rPr sz="1200" spc="30" dirty="0">
                          <a:latin typeface="Tahoma"/>
                          <a:cs typeface="Tahoma"/>
                        </a:rPr>
                        <a:t>ETA</a:t>
                      </a:r>
                      <a:r>
                        <a:rPr sz="1200" spc="95" dirty="0">
                          <a:latin typeface="Tahoma"/>
                          <a:cs typeface="Tahoma"/>
                        </a:rPr>
                        <a:t> </a:t>
                      </a:r>
                      <a:r>
                        <a:rPr sz="1200" spc="55" dirty="0">
                          <a:latin typeface="Tahoma"/>
                          <a:cs typeface="Tahoma"/>
                        </a:rPr>
                        <a:t>system,</a:t>
                      </a:r>
                      <a:r>
                        <a:rPr sz="1200" spc="95" dirty="0">
                          <a:latin typeface="Tahoma"/>
                          <a:cs typeface="Tahoma"/>
                        </a:rPr>
                        <a:t> </a:t>
                      </a:r>
                      <a:r>
                        <a:rPr sz="1200" spc="30" dirty="0">
                          <a:latin typeface="Tahoma"/>
                          <a:cs typeface="Tahoma"/>
                        </a:rPr>
                        <a:t>an</a:t>
                      </a:r>
                      <a:r>
                        <a:rPr sz="1200" spc="95" dirty="0">
                          <a:latin typeface="Tahoma"/>
                          <a:cs typeface="Tahoma"/>
                        </a:rPr>
                        <a:t> </a:t>
                      </a:r>
                      <a:r>
                        <a:rPr sz="1200" spc="30" dirty="0">
                          <a:latin typeface="Tahoma"/>
                          <a:cs typeface="Tahoma"/>
                        </a:rPr>
                        <a:t>Applicant/Recipient</a:t>
                      </a:r>
                      <a:r>
                        <a:rPr sz="1200" spc="85" dirty="0">
                          <a:latin typeface="Tahoma"/>
                          <a:cs typeface="Tahoma"/>
                        </a:rPr>
                        <a:t> </a:t>
                      </a:r>
                      <a:r>
                        <a:rPr sz="1200" spc="-20" dirty="0">
                          <a:latin typeface="Tahoma"/>
                          <a:cs typeface="Tahoma"/>
                        </a:rPr>
                        <a:t>can: </a:t>
                      </a:r>
                      <a:r>
                        <a:rPr sz="1200" spc="55" dirty="0">
                          <a:latin typeface="Tahoma"/>
                          <a:cs typeface="Tahoma"/>
                        </a:rPr>
                        <a:t>Registers</a:t>
                      </a:r>
                      <a:r>
                        <a:rPr sz="1200" spc="70" dirty="0">
                          <a:latin typeface="Tahoma"/>
                          <a:cs typeface="Tahoma"/>
                        </a:rPr>
                        <a:t> </a:t>
                      </a:r>
                      <a:r>
                        <a:rPr sz="1200" dirty="0">
                          <a:latin typeface="Tahoma"/>
                          <a:cs typeface="Tahoma"/>
                        </a:rPr>
                        <a:t>as</a:t>
                      </a:r>
                      <a:r>
                        <a:rPr sz="1200" spc="70" dirty="0">
                          <a:latin typeface="Tahoma"/>
                          <a:cs typeface="Tahoma"/>
                        </a:rPr>
                        <a:t> </a:t>
                      </a:r>
                      <a:r>
                        <a:rPr sz="1200" dirty="0">
                          <a:latin typeface="Tahoma"/>
                          <a:cs typeface="Tahoma"/>
                        </a:rPr>
                        <a:t>a</a:t>
                      </a:r>
                      <a:r>
                        <a:rPr sz="1200" spc="25" dirty="0">
                          <a:latin typeface="Tahoma"/>
                          <a:cs typeface="Tahoma"/>
                        </a:rPr>
                        <a:t> </a:t>
                      </a:r>
                      <a:r>
                        <a:rPr sz="1200" spc="80" dirty="0">
                          <a:latin typeface="Tahoma"/>
                          <a:cs typeface="Tahoma"/>
                        </a:rPr>
                        <a:t>new</a:t>
                      </a:r>
                      <a:r>
                        <a:rPr sz="1200" spc="5" dirty="0">
                          <a:latin typeface="Tahoma"/>
                          <a:cs typeface="Tahoma"/>
                        </a:rPr>
                        <a:t> </a:t>
                      </a:r>
                      <a:r>
                        <a:rPr sz="1200" spc="45" dirty="0">
                          <a:latin typeface="Tahoma"/>
                          <a:cs typeface="Tahoma"/>
                        </a:rPr>
                        <a:t>user</a:t>
                      </a:r>
                      <a:endParaRPr sz="1200" dirty="0">
                        <a:latin typeface="Tahoma"/>
                        <a:cs typeface="Tahoma"/>
                      </a:endParaRPr>
                    </a:p>
                    <a:p>
                      <a:pPr>
                        <a:lnSpc>
                          <a:spcPct val="100000"/>
                        </a:lnSpc>
                        <a:spcBef>
                          <a:spcPts val="240"/>
                        </a:spcBef>
                      </a:pPr>
                      <a:endParaRPr sz="1200" dirty="0">
                        <a:latin typeface="Times New Roman"/>
                        <a:cs typeface="Times New Roman"/>
                      </a:endParaRPr>
                    </a:p>
                    <a:p>
                      <a:pPr marL="785495" indent="-171450">
                        <a:lnSpc>
                          <a:spcPct val="100000"/>
                        </a:lnSpc>
                        <a:buFont typeface="Arial" panose="020B0604020202020204" pitchFamily="34" charset="0"/>
                        <a:buChar char="•"/>
                      </a:pPr>
                      <a:r>
                        <a:rPr sz="1200" spc="50" dirty="0">
                          <a:latin typeface="Tahoma"/>
                          <a:cs typeface="Tahoma"/>
                        </a:rPr>
                        <a:t>Submits</a:t>
                      </a:r>
                      <a:r>
                        <a:rPr sz="1200" spc="40" dirty="0">
                          <a:latin typeface="Tahoma"/>
                          <a:cs typeface="Tahoma"/>
                        </a:rPr>
                        <a:t> </a:t>
                      </a:r>
                      <a:r>
                        <a:rPr sz="1200" spc="35" dirty="0">
                          <a:latin typeface="Tahoma"/>
                          <a:cs typeface="Tahoma"/>
                        </a:rPr>
                        <a:t>applications</a:t>
                      </a:r>
                      <a:endParaRPr sz="1200" dirty="0">
                        <a:latin typeface="Tahoma"/>
                        <a:cs typeface="Tahoma"/>
                      </a:endParaRPr>
                    </a:p>
                    <a:p>
                      <a:pPr marL="785495" marR="371475" indent="-171450">
                        <a:lnSpc>
                          <a:spcPct val="217099"/>
                        </a:lnSpc>
                        <a:spcBef>
                          <a:spcPts val="75"/>
                        </a:spcBef>
                        <a:buFont typeface="Arial" panose="020B0604020202020204" pitchFamily="34" charset="0"/>
                        <a:buChar char="•"/>
                      </a:pPr>
                      <a:r>
                        <a:rPr sz="1200" spc="60" dirty="0">
                          <a:latin typeface="Tahoma"/>
                          <a:cs typeface="Tahoma"/>
                        </a:rPr>
                        <a:t>Receives</a:t>
                      </a:r>
                      <a:r>
                        <a:rPr sz="1200" spc="90" dirty="0">
                          <a:latin typeface="Tahoma"/>
                          <a:cs typeface="Tahoma"/>
                        </a:rPr>
                        <a:t> </a:t>
                      </a:r>
                      <a:r>
                        <a:rPr sz="1200" spc="50" dirty="0">
                          <a:latin typeface="Tahoma"/>
                          <a:cs typeface="Tahoma"/>
                        </a:rPr>
                        <a:t>notifications</a:t>
                      </a:r>
                      <a:r>
                        <a:rPr sz="1200" spc="90" dirty="0">
                          <a:latin typeface="Tahoma"/>
                          <a:cs typeface="Tahoma"/>
                        </a:rPr>
                        <a:t> </a:t>
                      </a:r>
                      <a:r>
                        <a:rPr sz="1200" spc="50" dirty="0">
                          <a:latin typeface="Tahoma"/>
                          <a:cs typeface="Tahoma"/>
                        </a:rPr>
                        <a:t>and</a:t>
                      </a:r>
                      <a:r>
                        <a:rPr sz="1200" spc="70" dirty="0">
                          <a:latin typeface="Tahoma"/>
                          <a:cs typeface="Tahoma"/>
                        </a:rPr>
                        <a:t> </a:t>
                      </a:r>
                      <a:r>
                        <a:rPr sz="1200" spc="65" dirty="0">
                          <a:latin typeface="Tahoma"/>
                          <a:cs typeface="Tahoma"/>
                        </a:rPr>
                        <a:t>updates</a:t>
                      </a:r>
                      <a:r>
                        <a:rPr sz="1200" spc="90" dirty="0">
                          <a:latin typeface="Tahoma"/>
                          <a:cs typeface="Tahoma"/>
                        </a:rPr>
                        <a:t> </a:t>
                      </a:r>
                      <a:r>
                        <a:rPr sz="1200" spc="55" dirty="0">
                          <a:latin typeface="Tahoma"/>
                          <a:cs typeface="Tahoma"/>
                        </a:rPr>
                        <a:t>on</a:t>
                      </a:r>
                      <a:r>
                        <a:rPr sz="1200" spc="105" dirty="0">
                          <a:latin typeface="Tahoma"/>
                          <a:cs typeface="Tahoma"/>
                        </a:rPr>
                        <a:t> </a:t>
                      </a:r>
                      <a:r>
                        <a:rPr sz="1200" spc="20" dirty="0">
                          <a:latin typeface="Tahoma"/>
                          <a:cs typeface="Tahoma"/>
                        </a:rPr>
                        <a:t>application,</a:t>
                      </a:r>
                      <a:r>
                        <a:rPr sz="1200" spc="105" dirty="0">
                          <a:latin typeface="Tahoma"/>
                          <a:cs typeface="Tahoma"/>
                        </a:rPr>
                        <a:t> </a:t>
                      </a:r>
                      <a:r>
                        <a:rPr sz="1200" spc="20" dirty="0">
                          <a:latin typeface="Tahoma"/>
                          <a:cs typeface="Tahoma"/>
                        </a:rPr>
                        <a:t>loan</a:t>
                      </a:r>
                      <a:r>
                        <a:rPr sz="1200" spc="105" dirty="0">
                          <a:latin typeface="Tahoma"/>
                          <a:cs typeface="Tahoma"/>
                        </a:rPr>
                        <a:t> </a:t>
                      </a:r>
                      <a:r>
                        <a:rPr sz="1200" spc="20" dirty="0">
                          <a:latin typeface="Tahoma"/>
                          <a:cs typeface="Tahoma"/>
                        </a:rPr>
                        <a:t>payment,</a:t>
                      </a:r>
                      <a:r>
                        <a:rPr sz="1200" spc="100" dirty="0">
                          <a:latin typeface="Tahoma"/>
                          <a:cs typeface="Tahoma"/>
                        </a:rPr>
                        <a:t> </a:t>
                      </a:r>
                      <a:r>
                        <a:rPr sz="1200" spc="20" dirty="0">
                          <a:latin typeface="Tahoma"/>
                          <a:cs typeface="Tahoma"/>
                        </a:rPr>
                        <a:t>loan</a:t>
                      </a:r>
                      <a:r>
                        <a:rPr sz="1200" spc="105" dirty="0">
                          <a:latin typeface="Tahoma"/>
                          <a:cs typeface="Tahoma"/>
                        </a:rPr>
                        <a:t> </a:t>
                      </a:r>
                      <a:r>
                        <a:rPr sz="1200" spc="50" dirty="0">
                          <a:latin typeface="Tahoma"/>
                          <a:cs typeface="Tahoma"/>
                        </a:rPr>
                        <a:t>repayment</a:t>
                      </a:r>
                      <a:r>
                        <a:rPr sz="1200" spc="90" dirty="0">
                          <a:latin typeface="Tahoma"/>
                          <a:cs typeface="Tahoma"/>
                        </a:rPr>
                        <a:t> </a:t>
                      </a:r>
                      <a:r>
                        <a:rPr sz="1200" spc="60" dirty="0">
                          <a:latin typeface="Tahoma"/>
                          <a:cs typeface="Tahoma"/>
                        </a:rPr>
                        <a:t>statuses Uploads</a:t>
                      </a:r>
                      <a:r>
                        <a:rPr sz="1200" spc="45" dirty="0">
                          <a:latin typeface="Tahoma"/>
                          <a:cs typeface="Tahoma"/>
                        </a:rPr>
                        <a:t> </a:t>
                      </a:r>
                      <a:r>
                        <a:rPr sz="1200" spc="60" dirty="0">
                          <a:latin typeface="Tahoma"/>
                          <a:cs typeface="Tahoma"/>
                        </a:rPr>
                        <a:t>supporting</a:t>
                      </a:r>
                      <a:r>
                        <a:rPr sz="1200" spc="35" dirty="0">
                          <a:latin typeface="Tahoma"/>
                          <a:cs typeface="Tahoma"/>
                        </a:rPr>
                        <a:t> </a:t>
                      </a:r>
                      <a:r>
                        <a:rPr sz="1200" spc="45" dirty="0">
                          <a:latin typeface="Tahoma"/>
                          <a:cs typeface="Tahoma"/>
                        </a:rPr>
                        <a:t>documentation</a:t>
                      </a:r>
                      <a:endParaRPr lang="en-US" sz="1200" dirty="0">
                        <a:latin typeface="Tahoma"/>
                        <a:cs typeface="Tahoma"/>
                      </a:endParaRPr>
                    </a:p>
                    <a:p>
                      <a:pPr marL="0" indent="0">
                        <a:lnSpc>
                          <a:spcPct val="100000"/>
                        </a:lnSpc>
                        <a:spcBef>
                          <a:spcPts val="320"/>
                        </a:spcBef>
                        <a:buFont typeface="Arial" panose="020B0604020202020204" pitchFamily="34" charset="0"/>
                        <a:buNone/>
                      </a:pPr>
                      <a:endParaRPr lang="en-US" sz="1200" dirty="0">
                        <a:latin typeface="Times New Roman"/>
                        <a:cs typeface="Times New Roman"/>
                      </a:endParaRPr>
                    </a:p>
                    <a:p>
                      <a:pPr marL="785495" indent="-171450">
                        <a:lnSpc>
                          <a:spcPct val="100000"/>
                        </a:lnSpc>
                        <a:buFont typeface="Arial" panose="020B0604020202020204" pitchFamily="34" charset="0"/>
                        <a:buChar char="•"/>
                      </a:pPr>
                      <a:r>
                        <a:rPr sz="1200" spc="55" dirty="0">
                          <a:latin typeface="Tahoma"/>
                          <a:cs typeface="Tahoma"/>
                        </a:rPr>
                        <a:t>Signs</a:t>
                      </a:r>
                      <a:r>
                        <a:rPr sz="1200" spc="100" dirty="0">
                          <a:latin typeface="Tahoma"/>
                          <a:cs typeface="Tahoma"/>
                        </a:rPr>
                        <a:t> </a:t>
                      </a:r>
                      <a:r>
                        <a:rPr sz="1200" dirty="0">
                          <a:latin typeface="Tahoma"/>
                          <a:cs typeface="Tahoma"/>
                        </a:rPr>
                        <a:t>loan</a:t>
                      </a:r>
                      <a:r>
                        <a:rPr sz="1200" spc="114" dirty="0">
                          <a:latin typeface="Tahoma"/>
                          <a:cs typeface="Tahoma"/>
                        </a:rPr>
                        <a:t> </a:t>
                      </a:r>
                      <a:r>
                        <a:rPr sz="1200" spc="50" dirty="0">
                          <a:latin typeface="Tahoma"/>
                          <a:cs typeface="Tahoma"/>
                        </a:rPr>
                        <a:t>contracts</a:t>
                      </a:r>
                      <a:endParaRPr sz="1200" dirty="0">
                        <a:latin typeface="Tahoma"/>
                        <a:cs typeface="Tahoma"/>
                      </a:endParaRPr>
                    </a:p>
                    <a:p>
                      <a:pPr marL="171450" indent="-171450">
                        <a:lnSpc>
                          <a:spcPct val="100000"/>
                        </a:lnSpc>
                        <a:spcBef>
                          <a:spcPts val="240"/>
                        </a:spcBef>
                        <a:buFont typeface="Arial" panose="020B0604020202020204" pitchFamily="34" charset="0"/>
                        <a:buChar char="•"/>
                      </a:pPr>
                      <a:endParaRPr sz="1200" dirty="0">
                        <a:latin typeface="Times New Roman"/>
                        <a:cs typeface="Times New Roman"/>
                      </a:endParaRPr>
                    </a:p>
                    <a:p>
                      <a:pPr marL="785495" indent="-171450">
                        <a:lnSpc>
                          <a:spcPct val="100000"/>
                        </a:lnSpc>
                        <a:buFont typeface="Arial" panose="020B0604020202020204" pitchFamily="34" charset="0"/>
                        <a:buChar char="•"/>
                      </a:pPr>
                      <a:r>
                        <a:rPr sz="1200" spc="50" dirty="0">
                          <a:latin typeface="Tahoma"/>
                          <a:cs typeface="Tahoma"/>
                        </a:rPr>
                        <a:t>Submits</a:t>
                      </a:r>
                      <a:r>
                        <a:rPr sz="1200" spc="60" dirty="0">
                          <a:latin typeface="Tahoma"/>
                          <a:cs typeface="Tahoma"/>
                        </a:rPr>
                        <a:t> </a:t>
                      </a:r>
                      <a:r>
                        <a:rPr sz="1200" spc="90" dirty="0">
                          <a:latin typeface="Tahoma"/>
                          <a:cs typeface="Tahoma"/>
                        </a:rPr>
                        <a:t>ACH</a:t>
                      </a:r>
                      <a:r>
                        <a:rPr sz="1200" spc="65" dirty="0">
                          <a:latin typeface="Tahoma"/>
                          <a:cs typeface="Tahoma"/>
                        </a:rPr>
                        <a:t> </a:t>
                      </a:r>
                      <a:r>
                        <a:rPr sz="1200" spc="50" dirty="0">
                          <a:latin typeface="Tahoma"/>
                          <a:cs typeface="Tahoma"/>
                        </a:rPr>
                        <a:t>info</a:t>
                      </a:r>
                      <a:r>
                        <a:rPr sz="1200" spc="60" dirty="0">
                          <a:latin typeface="Tahoma"/>
                          <a:cs typeface="Tahoma"/>
                        </a:rPr>
                        <a:t> </a:t>
                      </a:r>
                      <a:r>
                        <a:rPr sz="1200" spc="50" dirty="0">
                          <a:latin typeface="Tahoma"/>
                          <a:cs typeface="Tahoma"/>
                        </a:rPr>
                        <a:t>for</a:t>
                      </a:r>
                      <a:r>
                        <a:rPr sz="1200" spc="70" dirty="0">
                          <a:latin typeface="Tahoma"/>
                          <a:cs typeface="Tahoma"/>
                        </a:rPr>
                        <a:t> </a:t>
                      </a:r>
                      <a:r>
                        <a:rPr sz="1200" dirty="0">
                          <a:latin typeface="Tahoma"/>
                          <a:cs typeface="Tahoma"/>
                        </a:rPr>
                        <a:t>loan</a:t>
                      </a:r>
                      <a:r>
                        <a:rPr sz="1200" spc="70" dirty="0">
                          <a:latin typeface="Tahoma"/>
                          <a:cs typeface="Tahoma"/>
                        </a:rPr>
                        <a:t> </a:t>
                      </a:r>
                      <a:r>
                        <a:rPr sz="1200" spc="40" dirty="0">
                          <a:latin typeface="Tahoma"/>
                          <a:cs typeface="Tahoma"/>
                        </a:rPr>
                        <a:t>repayment</a:t>
                      </a:r>
                      <a:endParaRPr sz="1200" dirty="0">
                        <a:latin typeface="Tahoma"/>
                        <a:cs typeface="Tahoma"/>
                      </a:endParaRPr>
                    </a:p>
                  </a:txBody>
                  <a:tcPr marL="0" marR="0" marT="142240" marB="0">
                    <a:lnL w="57150">
                      <a:solidFill>
                        <a:srgbClr val="0953A2"/>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9525">
                      <a:solidFill>
                        <a:srgbClr val="000000"/>
                      </a:solidFill>
                      <a:prstDash val="solid"/>
                    </a:lnL>
                    <a:solidFill>
                      <a:srgbClr val="000000">
                        <a:alpha val="5099"/>
                      </a:srgbClr>
                    </a:solidFill>
                  </a:tcPr>
                </a:tc>
                <a:extLst>
                  <a:ext uri="{0D108BD9-81ED-4DB2-BD59-A6C34878D82A}">
                    <a16:rowId xmlns:a16="http://schemas.microsoft.com/office/drawing/2014/main" val="10001"/>
                  </a:ext>
                </a:extLst>
              </a:tr>
            </a:tbl>
          </a:graphicData>
        </a:graphic>
      </p:graphicFrame>
      <p:pic>
        <p:nvPicPr>
          <p:cNvPr id="5" name="Picture 4" descr="Logo&#10;&#10;AI-generated content may be incorrect.">
            <a:extLst>
              <a:ext uri="{FF2B5EF4-FFF2-40B4-BE49-F238E27FC236}">
                <a16:creationId xmlns:a16="http://schemas.microsoft.com/office/drawing/2014/main" id="{AB515CB0-8735-7D04-37CD-0EC382E45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458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43B4-1A5E-3D63-A13D-FA315CD8765E}"/>
            </a:ext>
          </a:extLst>
        </p:cNvPr>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id="{4D78380B-4FB2-9B60-CE02-7365C02A04A1}"/>
              </a:ext>
            </a:extLst>
          </p:cNvPr>
          <p:cNvGraphicFramePr>
            <a:graphicFrameLocks noGrp="1"/>
          </p:cNvGraphicFramePr>
          <p:nvPr>
            <p:extLst>
              <p:ext uri="{D42A27DB-BD31-4B8C-83A1-F6EECF244321}">
                <p14:modId xmlns:p14="http://schemas.microsoft.com/office/powerpoint/2010/main" val="2027383844"/>
              </p:ext>
            </p:extLst>
          </p:nvPr>
        </p:nvGraphicFramePr>
        <p:xfrm>
          <a:off x="1019971" y="760383"/>
          <a:ext cx="10152058" cy="5681979"/>
        </p:xfrm>
        <a:graphic>
          <a:graphicData uri="http://schemas.openxmlformats.org/drawingml/2006/table">
            <a:tbl>
              <a:tblPr firstRow="1" bandRow="1">
                <a:tableStyleId>{2D5ABB26-0587-4C30-8999-92F81FD0307C}</a:tableStyleId>
              </a:tblPr>
              <a:tblGrid>
                <a:gridCol w="301594">
                  <a:extLst>
                    <a:ext uri="{9D8B030D-6E8A-4147-A177-3AD203B41FA5}">
                      <a16:colId xmlns:a16="http://schemas.microsoft.com/office/drawing/2014/main" val="20000"/>
                    </a:ext>
                  </a:extLst>
                </a:gridCol>
                <a:gridCol w="9577504">
                  <a:extLst>
                    <a:ext uri="{9D8B030D-6E8A-4147-A177-3AD203B41FA5}">
                      <a16:colId xmlns:a16="http://schemas.microsoft.com/office/drawing/2014/main" val="20001"/>
                    </a:ext>
                  </a:extLst>
                </a:gridCol>
                <a:gridCol w="272960">
                  <a:extLst>
                    <a:ext uri="{9D8B030D-6E8A-4147-A177-3AD203B41FA5}">
                      <a16:colId xmlns:a16="http://schemas.microsoft.com/office/drawing/2014/main" val="20002"/>
                    </a:ext>
                  </a:extLst>
                </a:gridCol>
              </a:tblGrid>
              <a:tr h="181752">
                <a:tc gridSpan="3">
                  <a:txBody>
                    <a:bodyPr/>
                    <a:lstStyle/>
                    <a:p>
                      <a:pPr>
                        <a:lnSpc>
                          <a:spcPct val="100000"/>
                        </a:lnSpc>
                      </a:pPr>
                      <a:endParaRPr sz="1100" dirty="0">
                        <a:latin typeface="Times New Roman"/>
                        <a:cs typeface="Times New Roman"/>
                      </a:endParaRPr>
                    </a:p>
                  </a:txBody>
                  <a:tcPr marL="0" marR="0" marT="0" marB="0">
                    <a:solidFill>
                      <a:srgbClr val="000000">
                        <a:alpha val="5099"/>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00227">
                <a:tc>
                  <a:txBody>
                    <a:bodyPr/>
                    <a:lstStyle/>
                    <a:p>
                      <a:pPr>
                        <a:lnSpc>
                          <a:spcPct val="100000"/>
                        </a:lnSpc>
                      </a:pPr>
                      <a:endParaRPr sz="1400" dirty="0">
                        <a:latin typeface="Times New Roman"/>
                        <a:cs typeface="Times New Roman"/>
                      </a:endParaRPr>
                    </a:p>
                  </a:txBody>
                  <a:tcPr marL="0" marR="0" marT="0" marB="0">
                    <a:lnR w="57150">
                      <a:solidFill>
                        <a:srgbClr val="0953A2"/>
                      </a:solidFill>
                      <a:prstDash val="solid"/>
                    </a:lnR>
                    <a:solidFill>
                      <a:srgbClr val="000000">
                        <a:alpha val="5099"/>
                      </a:srgbClr>
                    </a:solidFill>
                  </a:tcPr>
                </a:tc>
                <a:tc>
                  <a:txBody>
                    <a:bodyPr/>
                    <a:lstStyle/>
                    <a:p>
                      <a:pPr marL="309245">
                        <a:lnSpc>
                          <a:spcPct val="100000"/>
                        </a:lnSpc>
                      </a:pPr>
                      <a:r>
                        <a:rPr lang="en-US" sz="1800" b="1" spc="-10" dirty="0">
                          <a:latin typeface="Tahoma"/>
                          <a:cs typeface="Tahoma"/>
                        </a:rPr>
                        <a:t>IHE Coordinator</a:t>
                      </a:r>
                      <a:endParaRPr sz="1800" dirty="0">
                        <a:latin typeface="Times New Roman"/>
                        <a:cs typeface="Times New Roman"/>
                      </a:endParaRPr>
                    </a:p>
                    <a:p>
                      <a:pPr>
                        <a:lnSpc>
                          <a:spcPct val="100000"/>
                        </a:lnSpc>
                        <a:spcBef>
                          <a:spcPts val="105"/>
                        </a:spcBef>
                      </a:pPr>
                      <a:endParaRPr sz="1800" dirty="0">
                        <a:latin typeface="Times New Roman"/>
                        <a:cs typeface="Times New Roman"/>
                      </a:endParaRPr>
                    </a:p>
                    <a:p>
                      <a:pPr marL="309245" marR="480059">
                        <a:lnSpc>
                          <a:spcPct val="128299"/>
                        </a:lnSpc>
                      </a:pPr>
                      <a:r>
                        <a:rPr lang="en-US" sz="1200" spc="65" dirty="0">
                          <a:latin typeface="Tahoma"/>
                          <a:cs typeface="Tahoma"/>
                        </a:rPr>
                        <a:t>Institution of Higher Education (IHE Coordinators play a supporting role in ETA applications. They represent the Applicant's college or university and are the first line of approval for all applications. Additionally, they can also upload supporting documentation for an application such as a GPA supplement, program of study information, and residency verification.</a:t>
                      </a:r>
                    </a:p>
                    <a:p>
                      <a:pPr marL="309245" marR="480059">
                        <a:lnSpc>
                          <a:spcPct val="128299"/>
                        </a:lnSpc>
                      </a:pPr>
                      <a:endParaRPr lang="en-US" sz="1200" spc="65" dirty="0">
                        <a:latin typeface="Tahoma"/>
                        <a:cs typeface="Tahoma"/>
                      </a:endParaRPr>
                    </a:p>
                    <a:p>
                      <a:pPr marL="309245" marR="480059">
                        <a:lnSpc>
                          <a:spcPct val="128299"/>
                        </a:lnSpc>
                      </a:pPr>
                      <a:r>
                        <a:rPr lang="en-US" sz="1200" spc="65" dirty="0">
                          <a:latin typeface="Tahoma"/>
                          <a:cs typeface="Tahoma"/>
                        </a:rPr>
                        <a:t>Within the ETA system, an IHE Coordinators can: </a:t>
                      </a:r>
                    </a:p>
                    <a:p>
                      <a:pPr marL="614045" marR="3030855" indent="-304800">
                        <a:lnSpc>
                          <a:spcPct val="223700"/>
                        </a:lnSpc>
                        <a:spcBef>
                          <a:spcPts val="375"/>
                        </a:spcBef>
                      </a:pPr>
                      <a:r>
                        <a:rPr sz="1200" spc="30" dirty="0">
                          <a:latin typeface="Tahoma"/>
                          <a:cs typeface="Tahoma"/>
                        </a:rPr>
                        <a:t>Within</a:t>
                      </a:r>
                      <a:r>
                        <a:rPr sz="1200" spc="95" dirty="0">
                          <a:latin typeface="Tahoma"/>
                          <a:cs typeface="Tahoma"/>
                        </a:rPr>
                        <a:t> </a:t>
                      </a:r>
                      <a:r>
                        <a:rPr sz="1200" spc="65" dirty="0">
                          <a:latin typeface="Tahoma"/>
                          <a:cs typeface="Tahoma"/>
                        </a:rPr>
                        <a:t>the</a:t>
                      </a:r>
                      <a:r>
                        <a:rPr sz="1200" spc="95" dirty="0">
                          <a:latin typeface="Tahoma"/>
                          <a:cs typeface="Tahoma"/>
                        </a:rPr>
                        <a:t> </a:t>
                      </a:r>
                      <a:r>
                        <a:rPr sz="1200" spc="30" dirty="0">
                          <a:latin typeface="Tahoma"/>
                          <a:cs typeface="Tahoma"/>
                        </a:rPr>
                        <a:t>ETA</a:t>
                      </a:r>
                      <a:r>
                        <a:rPr sz="1200" spc="95" dirty="0">
                          <a:latin typeface="Tahoma"/>
                          <a:cs typeface="Tahoma"/>
                        </a:rPr>
                        <a:t> </a:t>
                      </a:r>
                      <a:r>
                        <a:rPr sz="1200" spc="55" dirty="0">
                          <a:latin typeface="Tahoma"/>
                          <a:cs typeface="Tahoma"/>
                        </a:rPr>
                        <a:t>system,</a:t>
                      </a:r>
                      <a:r>
                        <a:rPr sz="1200" spc="95" dirty="0">
                          <a:latin typeface="Tahoma"/>
                          <a:cs typeface="Tahoma"/>
                        </a:rPr>
                        <a:t> </a:t>
                      </a:r>
                      <a:r>
                        <a:rPr sz="1200" spc="30" dirty="0">
                          <a:latin typeface="Tahoma"/>
                          <a:cs typeface="Tahoma"/>
                        </a:rPr>
                        <a:t>an</a:t>
                      </a:r>
                      <a:r>
                        <a:rPr sz="1200" spc="95" dirty="0">
                          <a:latin typeface="Tahoma"/>
                          <a:cs typeface="Tahoma"/>
                        </a:rPr>
                        <a:t> </a:t>
                      </a:r>
                      <a:r>
                        <a:rPr sz="1200" spc="30" dirty="0">
                          <a:latin typeface="Tahoma"/>
                          <a:cs typeface="Tahoma"/>
                        </a:rPr>
                        <a:t>Applicant/Recipient</a:t>
                      </a:r>
                      <a:r>
                        <a:rPr sz="1200" spc="85" dirty="0">
                          <a:latin typeface="Tahoma"/>
                          <a:cs typeface="Tahoma"/>
                        </a:rPr>
                        <a:t> </a:t>
                      </a:r>
                      <a:r>
                        <a:rPr sz="1200" spc="-20" dirty="0">
                          <a:latin typeface="Tahoma"/>
                          <a:cs typeface="Tahoma"/>
                        </a:rPr>
                        <a:t>can: </a:t>
                      </a:r>
                      <a:r>
                        <a:rPr sz="1200" spc="55" dirty="0">
                          <a:latin typeface="Tahoma"/>
                          <a:cs typeface="Tahoma"/>
                        </a:rPr>
                        <a:t>Registers</a:t>
                      </a:r>
                      <a:r>
                        <a:rPr sz="1200" spc="70" dirty="0">
                          <a:latin typeface="Tahoma"/>
                          <a:cs typeface="Tahoma"/>
                        </a:rPr>
                        <a:t> </a:t>
                      </a:r>
                      <a:r>
                        <a:rPr sz="1200" dirty="0">
                          <a:latin typeface="Tahoma"/>
                          <a:cs typeface="Tahoma"/>
                        </a:rPr>
                        <a:t>as</a:t>
                      </a:r>
                      <a:r>
                        <a:rPr sz="1200" spc="70" dirty="0">
                          <a:latin typeface="Tahoma"/>
                          <a:cs typeface="Tahoma"/>
                        </a:rPr>
                        <a:t> </a:t>
                      </a:r>
                      <a:r>
                        <a:rPr sz="1200" dirty="0">
                          <a:latin typeface="Tahoma"/>
                          <a:cs typeface="Tahoma"/>
                        </a:rPr>
                        <a:t>a</a:t>
                      </a:r>
                      <a:r>
                        <a:rPr sz="1200" spc="25" dirty="0">
                          <a:latin typeface="Tahoma"/>
                          <a:cs typeface="Tahoma"/>
                        </a:rPr>
                        <a:t> </a:t>
                      </a:r>
                      <a:r>
                        <a:rPr sz="1200" spc="80" dirty="0">
                          <a:latin typeface="Tahoma"/>
                          <a:cs typeface="Tahoma"/>
                        </a:rPr>
                        <a:t>new</a:t>
                      </a:r>
                      <a:r>
                        <a:rPr sz="1200" spc="5" dirty="0">
                          <a:latin typeface="Tahoma"/>
                          <a:cs typeface="Tahoma"/>
                        </a:rPr>
                        <a:t> </a:t>
                      </a:r>
                      <a:r>
                        <a:rPr sz="1200" spc="45" dirty="0">
                          <a:latin typeface="Tahoma"/>
                          <a:cs typeface="Tahoma"/>
                        </a:rPr>
                        <a:t>user</a:t>
                      </a:r>
                      <a:endParaRPr sz="1200" dirty="0">
                        <a:latin typeface="Tahoma"/>
                        <a:cs typeface="Tahoma"/>
                      </a:endParaRPr>
                    </a:p>
                    <a:p>
                      <a:pPr>
                        <a:lnSpc>
                          <a:spcPct val="100000"/>
                        </a:lnSpc>
                        <a:spcBef>
                          <a:spcPts val="240"/>
                        </a:spcBef>
                      </a:pPr>
                      <a:endParaRPr sz="1200" dirty="0">
                        <a:latin typeface="Times New Roman"/>
                        <a:cs typeface="Times New Roman"/>
                      </a:endParaRPr>
                    </a:p>
                    <a:p>
                      <a:pPr marL="785495" indent="-171450">
                        <a:lnSpc>
                          <a:spcPct val="100000"/>
                        </a:lnSpc>
                        <a:buFont typeface="Arial" panose="020B0604020202020204" pitchFamily="34" charset="0"/>
                        <a:buChar char="•"/>
                      </a:pPr>
                      <a:r>
                        <a:rPr lang="en-US" sz="1200" spc="50" dirty="0">
                          <a:latin typeface="Tahoma"/>
                          <a:cs typeface="Tahoma"/>
                        </a:rPr>
                        <a:t>Register as a new user</a:t>
                      </a:r>
                      <a:br>
                        <a:rPr lang="en-US" sz="1200" spc="50" dirty="0">
                          <a:latin typeface="Tahoma"/>
                          <a:cs typeface="Tahoma"/>
                        </a:rPr>
                      </a:br>
                      <a:endParaRPr lang="en-US" sz="1200" spc="50" dirty="0">
                        <a:latin typeface="Tahoma"/>
                        <a:cs typeface="Tahoma"/>
                      </a:endParaRPr>
                    </a:p>
                    <a:p>
                      <a:pPr marL="785495" indent="-171450">
                        <a:lnSpc>
                          <a:spcPct val="100000"/>
                        </a:lnSpc>
                        <a:buFont typeface="Arial" panose="020B0604020202020204" pitchFamily="34" charset="0"/>
                        <a:buChar char="•"/>
                      </a:pPr>
                      <a:r>
                        <a:rPr lang="en-US" sz="1200" spc="50" dirty="0">
                          <a:latin typeface="Tahoma"/>
                          <a:cs typeface="Tahoma"/>
                        </a:rPr>
                        <a:t>Review and approve/deny applications </a:t>
                      </a:r>
                      <a:br>
                        <a:rPr lang="en-US" sz="1200" spc="50" dirty="0">
                          <a:latin typeface="Tahoma"/>
                          <a:cs typeface="Tahoma"/>
                        </a:rPr>
                      </a:br>
                      <a:endParaRPr lang="en-US" sz="1200" spc="50" dirty="0">
                        <a:latin typeface="Tahoma"/>
                        <a:cs typeface="Tahoma"/>
                      </a:endParaRPr>
                    </a:p>
                    <a:p>
                      <a:pPr marL="785495" indent="-171450">
                        <a:lnSpc>
                          <a:spcPct val="100000"/>
                        </a:lnSpc>
                        <a:buFont typeface="Arial" panose="020B0604020202020204" pitchFamily="34" charset="0"/>
                        <a:buChar char="•"/>
                      </a:pPr>
                      <a:r>
                        <a:rPr lang="en-US" sz="1200" spc="50" dirty="0">
                          <a:latin typeface="Tahoma"/>
                          <a:cs typeface="Tahoma"/>
                        </a:rPr>
                        <a:t>Upload documentation</a:t>
                      </a:r>
                    </a:p>
                  </a:txBody>
                  <a:tcPr marL="0" marR="0" marT="142240" marB="0">
                    <a:lnL w="57150">
                      <a:solidFill>
                        <a:srgbClr val="0953A2"/>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9525">
                      <a:solidFill>
                        <a:srgbClr val="000000"/>
                      </a:solidFill>
                      <a:prstDash val="solid"/>
                    </a:lnL>
                    <a:solidFill>
                      <a:srgbClr val="000000">
                        <a:alpha val="5099"/>
                      </a:srgbClr>
                    </a:solidFill>
                  </a:tcPr>
                </a:tc>
                <a:extLst>
                  <a:ext uri="{0D108BD9-81ED-4DB2-BD59-A6C34878D82A}">
                    <a16:rowId xmlns:a16="http://schemas.microsoft.com/office/drawing/2014/main" val="10001"/>
                  </a:ext>
                </a:extLst>
              </a:tr>
            </a:tbl>
          </a:graphicData>
        </a:graphic>
      </p:graphicFrame>
      <p:pic>
        <p:nvPicPr>
          <p:cNvPr id="2" name="Picture 1" descr="Logo&#10;&#10;AI-generated content may be incorrect.">
            <a:extLst>
              <a:ext uri="{FF2B5EF4-FFF2-40B4-BE49-F238E27FC236}">
                <a16:creationId xmlns:a16="http://schemas.microsoft.com/office/drawing/2014/main" id="{A3CECCE1-1FB4-3B6F-7DB9-35EE7F27A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520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B8E00-0696-ADD5-9E0C-280BACE766DF}"/>
            </a:ext>
          </a:extLst>
        </p:cNvPr>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id="{8CC02260-3112-D23B-C4A4-2A7EA7DEA9E5}"/>
              </a:ext>
            </a:extLst>
          </p:cNvPr>
          <p:cNvGraphicFramePr>
            <a:graphicFrameLocks noGrp="1"/>
          </p:cNvGraphicFramePr>
          <p:nvPr>
            <p:extLst>
              <p:ext uri="{D42A27DB-BD31-4B8C-83A1-F6EECF244321}">
                <p14:modId xmlns:p14="http://schemas.microsoft.com/office/powerpoint/2010/main" val="2324172952"/>
              </p:ext>
            </p:extLst>
          </p:nvPr>
        </p:nvGraphicFramePr>
        <p:xfrm>
          <a:off x="1019971" y="760383"/>
          <a:ext cx="10152058" cy="5681979"/>
        </p:xfrm>
        <a:graphic>
          <a:graphicData uri="http://schemas.openxmlformats.org/drawingml/2006/table">
            <a:tbl>
              <a:tblPr firstRow="1" bandRow="1">
                <a:tableStyleId>{2D5ABB26-0587-4C30-8999-92F81FD0307C}</a:tableStyleId>
              </a:tblPr>
              <a:tblGrid>
                <a:gridCol w="301594">
                  <a:extLst>
                    <a:ext uri="{9D8B030D-6E8A-4147-A177-3AD203B41FA5}">
                      <a16:colId xmlns:a16="http://schemas.microsoft.com/office/drawing/2014/main" val="20000"/>
                    </a:ext>
                  </a:extLst>
                </a:gridCol>
                <a:gridCol w="9577504">
                  <a:extLst>
                    <a:ext uri="{9D8B030D-6E8A-4147-A177-3AD203B41FA5}">
                      <a16:colId xmlns:a16="http://schemas.microsoft.com/office/drawing/2014/main" val="20001"/>
                    </a:ext>
                  </a:extLst>
                </a:gridCol>
                <a:gridCol w="272960">
                  <a:extLst>
                    <a:ext uri="{9D8B030D-6E8A-4147-A177-3AD203B41FA5}">
                      <a16:colId xmlns:a16="http://schemas.microsoft.com/office/drawing/2014/main" val="20002"/>
                    </a:ext>
                  </a:extLst>
                </a:gridCol>
              </a:tblGrid>
              <a:tr h="181752">
                <a:tc gridSpan="3">
                  <a:txBody>
                    <a:bodyPr/>
                    <a:lstStyle/>
                    <a:p>
                      <a:pPr>
                        <a:lnSpc>
                          <a:spcPct val="100000"/>
                        </a:lnSpc>
                      </a:pPr>
                      <a:endParaRPr sz="1100" dirty="0">
                        <a:latin typeface="Times New Roman"/>
                        <a:cs typeface="Times New Roman"/>
                      </a:endParaRPr>
                    </a:p>
                  </a:txBody>
                  <a:tcPr marL="0" marR="0" marT="0" marB="0">
                    <a:solidFill>
                      <a:srgbClr val="000000">
                        <a:alpha val="5099"/>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00227">
                <a:tc>
                  <a:txBody>
                    <a:bodyPr/>
                    <a:lstStyle/>
                    <a:p>
                      <a:pPr>
                        <a:lnSpc>
                          <a:spcPct val="100000"/>
                        </a:lnSpc>
                      </a:pPr>
                      <a:endParaRPr sz="1400" dirty="0">
                        <a:latin typeface="Times New Roman"/>
                        <a:cs typeface="Times New Roman"/>
                      </a:endParaRPr>
                    </a:p>
                  </a:txBody>
                  <a:tcPr marL="0" marR="0" marT="0" marB="0">
                    <a:lnR w="57150">
                      <a:solidFill>
                        <a:srgbClr val="0953A2"/>
                      </a:solidFill>
                      <a:prstDash val="solid"/>
                    </a:lnR>
                    <a:solidFill>
                      <a:srgbClr val="000000">
                        <a:alpha val="5099"/>
                      </a:srgbClr>
                    </a:solidFill>
                  </a:tcPr>
                </a:tc>
                <a:tc>
                  <a:txBody>
                    <a:bodyPr/>
                    <a:lstStyle/>
                    <a:p>
                      <a:pPr marL="309245">
                        <a:lnSpc>
                          <a:spcPct val="100000"/>
                        </a:lnSpc>
                      </a:pPr>
                      <a:r>
                        <a:rPr lang="en-US" sz="1800" b="1" spc="-10" dirty="0">
                          <a:latin typeface="Tahoma"/>
                          <a:cs typeface="Tahoma"/>
                        </a:rPr>
                        <a:t>ETA Specialist</a:t>
                      </a:r>
                      <a:endParaRPr sz="1800" dirty="0">
                        <a:latin typeface="Times New Roman"/>
                        <a:cs typeface="Times New Roman"/>
                      </a:endParaRPr>
                    </a:p>
                    <a:p>
                      <a:pPr>
                        <a:lnSpc>
                          <a:spcPct val="100000"/>
                        </a:lnSpc>
                        <a:spcBef>
                          <a:spcPts val="105"/>
                        </a:spcBef>
                      </a:pPr>
                      <a:endParaRPr sz="1800" dirty="0">
                        <a:latin typeface="Times New Roman"/>
                        <a:cs typeface="Times New Roman"/>
                      </a:endParaRPr>
                    </a:p>
                    <a:p>
                      <a:pPr marL="309245" marR="480059">
                        <a:lnSpc>
                          <a:spcPct val="128299"/>
                        </a:lnSpc>
                      </a:pPr>
                      <a:r>
                        <a:rPr lang="en-US" sz="1200" spc="65" dirty="0">
                          <a:latin typeface="Tahoma"/>
                          <a:cs typeface="Tahoma"/>
                        </a:rPr>
                        <a:t>An ETA Specialist's primary role is to manage applications within the ETA system. This includes approving and denying applications, generating loan contracts, and flagging applications.</a:t>
                      </a:r>
                    </a:p>
                    <a:p>
                      <a:pPr marL="309245" marR="480059">
                        <a:lnSpc>
                          <a:spcPct val="128299"/>
                        </a:lnSpc>
                      </a:pPr>
                      <a:endParaRPr lang="en-US" sz="1200" spc="65" dirty="0">
                        <a:latin typeface="Tahoma"/>
                        <a:cs typeface="Tahoma"/>
                      </a:endParaRPr>
                    </a:p>
                    <a:p>
                      <a:pPr marL="309245" marR="480059">
                        <a:lnSpc>
                          <a:spcPct val="128299"/>
                        </a:lnSpc>
                      </a:pPr>
                      <a:r>
                        <a:rPr lang="en-US" sz="1200" spc="65" dirty="0">
                          <a:latin typeface="Tahoma"/>
                          <a:cs typeface="Tahoma"/>
                        </a:rPr>
                        <a:t>ETA Specialists are also responsible for assessing program eligibility and for determining eligible loan amounts.</a:t>
                      </a:r>
                    </a:p>
                    <a:p>
                      <a:pPr marL="309245" marR="480059">
                        <a:lnSpc>
                          <a:spcPct val="128299"/>
                        </a:lnSpc>
                      </a:pPr>
                      <a:r>
                        <a:rPr lang="en-US" sz="1200" spc="65" dirty="0">
                          <a:latin typeface="Tahoma"/>
                          <a:cs typeface="Tahoma"/>
                        </a:rPr>
                        <a:t>Within the ETA system, an ETA Specialist can: </a:t>
                      </a:r>
                    </a:p>
                    <a:p>
                      <a:pPr marL="309245" marR="480059">
                        <a:lnSpc>
                          <a:spcPct val="128299"/>
                        </a:lnSpc>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Register as a new user</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Review and approve/deny applications</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Mark approved applications to be paid by Accounting</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Mark loans to be forgiven and loans to begin repayment </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Create and sign loan contracts</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Mark loans as repaid</a:t>
                      </a:r>
                    </a:p>
                  </a:txBody>
                  <a:tcPr marL="0" marR="0" marT="142240" marB="0">
                    <a:lnL w="57150">
                      <a:solidFill>
                        <a:srgbClr val="0953A2"/>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9525">
                      <a:solidFill>
                        <a:srgbClr val="000000"/>
                      </a:solidFill>
                      <a:prstDash val="solid"/>
                    </a:lnL>
                    <a:solidFill>
                      <a:srgbClr val="000000">
                        <a:alpha val="5099"/>
                      </a:srgbClr>
                    </a:solidFill>
                  </a:tcPr>
                </a:tc>
                <a:extLst>
                  <a:ext uri="{0D108BD9-81ED-4DB2-BD59-A6C34878D82A}">
                    <a16:rowId xmlns:a16="http://schemas.microsoft.com/office/drawing/2014/main" val="10001"/>
                  </a:ext>
                </a:extLst>
              </a:tr>
            </a:tbl>
          </a:graphicData>
        </a:graphic>
      </p:graphicFrame>
      <p:pic>
        <p:nvPicPr>
          <p:cNvPr id="2" name="Picture 1" descr="Logo&#10;&#10;AI-generated content may be incorrect.">
            <a:extLst>
              <a:ext uri="{FF2B5EF4-FFF2-40B4-BE49-F238E27FC236}">
                <a16:creationId xmlns:a16="http://schemas.microsoft.com/office/drawing/2014/main" id="{F4DB3170-E366-8070-0D3E-FA586A743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626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AABBA9-D759-D582-62A6-69EA174BE11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F60A35-2365-0336-7188-2FEBD5CF1167}"/>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dirty="0">
                <a:solidFill>
                  <a:schemeClr val="tx1"/>
                </a:solidFill>
                <a:latin typeface="+mj-lt"/>
                <a:ea typeface="+mj-ea"/>
                <a:cs typeface="+mj-cs"/>
              </a:rPr>
              <a:t>AETP Application Process Overview</a:t>
            </a:r>
          </a:p>
        </p:txBody>
      </p:sp>
      <p:sp>
        <p:nvSpPr>
          <p:cNvPr id="5" name="Text Placeholder 4">
            <a:extLst>
              <a:ext uri="{FF2B5EF4-FFF2-40B4-BE49-F238E27FC236}">
                <a16:creationId xmlns:a16="http://schemas.microsoft.com/office/drawing/2014/main" id="{7500416D-01CE-BA3E-AB8D-67B89BD0CBFE}"/>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dirty="0">
                <a:solidFill>
                  <a:schemeClr val="tx1"/>
                </a:solidFill>
                <a:latin typeface="+mn-lt"/>
                <a:ea typeface="+mn-ea"/>
                <a:cs typeface="+mn-cs"/>
              </a:rPr>
              <a:t>Application Flow</a:t>
            </a:r>
          </a:p>
        </p:txBody>
      </p:sp>
      <p:sp>
        <p:nvSpPr>
          <p:cNvPr id="13" name="Rectangle 1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AI-generated content may be incorrect.">
            <a:extLst>
              <a:ext uri="{FF2B5EF4-FFF2-40B4-BE49-F238E27FC236}">
                <a16:creationId xmlns:a16="http://schemas.microsoft.com/office/drawing/2014/main" id="{984E61CB-F7F7-D84A-6F09-CE2DAC086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3037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4960B9-EDF5-1D64-8E9C-96C17E30AB83}"/>
              </a:ext>
            </a:extLst>
          </p:cNvPr>
          <p:cNvSpPr>
            <a:spLocks noGrp="1"/>
          </p:cNvSpPr>
          <p:nvPr>
            <p:ph type="title"/>
          </p:nvPr>
        </p:nvSpPr>
        <p:spPr>
          <a:xfrm>
            <a:off x="1008184" y="174032"/>
            <a:ext cx="10175631" cy="1111843"/>
          </a:xfrm>
        </p:spPr>
        <p:txBody>
          <a:bodyPr anchor="ctr">
            <a:normAutofit/>
          </a:bodyPr>
          <a:lstStyle/>
          <a:p>
            <a:pPr algn="ctr"/>
            <a:r>
              <a:rPr lang="en-US" sz="4000"/>
              <a:t>Step 1 – Application Submission</a:t>
            </a:r>
          </a:p>
        </p:txBody>
      </p:sp>
      <p:sp>
        <p:nvSpPr>
          <p:cNvPr id="5" name="Content Placeholder 4">
            <a:extLst>
              <a:ext uri="{FF2B5EF4-FFF2-40B4-BE49-F238E27FC236}">
                <a16:creationId xmlns:a16="http://schemas.microsoft.com/office/drawing/2014/main" id="{2528172B-F11E-5283-34E5-FCB9B85E439A}"/>
              </a:ext>
            </a:extLst>
          </p:cNvPr>
          <p:cNvSpPr>
            <a:spLocks noGrp="1"/>
          </p:cNvSpPr>
          <p:nvPr>
            <p:ph idx="1"/>
          </p:nvPr>
        </p:nvSpPr>
        <p:spPr>
          <a:xfrm>
            <a:off x="1008184" y="1459907"/>
            <a:ext cx="10175630" cy="767904"/>
          </a:xfrm>
        </p:spPr>
        <p:txBody>
          <a:bodyPr anchor="ctr">
            <a:normAutofit/>
          </a:bodyPr>
          <a:lstStyle/>
          <a:p>
            <a:pPr marL="0" indent="0" algn="ctr">
              <a:buNone/>
            </a:pPr>
            <a:r>
              <a:rPr lang="en-US" sz="1700" dirty="0"/>
              <a:t>The application process begins when an Applicant submits a new application. The application is captured in ETA system and becomes available for review by IHE Coordinators and ETA Specialists.</a:t>
            </a:r>
          </a:p>
          <a:p>
            <a:pPr marL="0" indent="0" algn="ctr">
              <a:buNone/>
            </a:pPr>
            <a:endParaRPr lang="en-US" sz="1700" dirty="0"/>
          </a:p>
        </p:txBody>
      </p:sp>
      <p:pic>
        <p:nvPicPr>
          <p:cNvPr id="6" name="object 15">
            <a:extLst>
              <a:ext uri="{FF2B5EF4-FFF2-40B4-BE49-F238E27FC236}">
                <a16:creationId xmlns:a16="http://schemas.microsoft.com/office/drawing/2014/main" id="{1D7DC945-0C37-8E77-854E-4064EA046812}"/>
              </a:ext>
            </a:extLst>
          </p:cNvPr>
          <p:cNvPicPr/>
          <p:nvPr/>
        </p:nvPicPr>
        <p:blipFill>
          <a:blip r:embed="rId2" cstate="print"/>
          <a:stretch>
            <a:fillRect/>
          </a:stretch>
        </p:blipFill>
        <p:spPr>
          <a:xfrm>
            <a:off x="1278885" y="2405149"/>
            <a:ext cx="9628133" cy="3899393"/>
          </a:xfrm>
          <a:prstGeom prst="rect">
            <a:avLst/>
          </a:prstGeom>
        </p:spPr>
      </p:pic>
      <p:pic>
        <p:nvPicPr>
          <p:cNvPr id="7" name="Picture 6" descr="Logo&#10;&#10;AI-generated content may be incorrect.">
            <a:extLst>
              <a:ext uri="{FF2B5EF4-FFF2-40B4-BE49-F238E27FC236}">
                <a16:creationId xmlns:a16="http://schemas.microsoft.com/office/drawing/2014/main" id="{5157E377-2DD1-E1E9-0FA0-0BCFA3852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780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46270D-3CFA-6FD9-7120-15091F12EA48}"/>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8525818B-A644-894C-C3EB-3D9B27B47593}"/>
              </a:ext>
            </a:extLst>
          </p:cNvPr>
          <p:cNvSpPr>
            <a:spLocks noGrp="1"/>
          </p:cNvSpPr>
          <p:nvPr>
            <p:ph type="title"/>
          </p:nvPr>
        </p:nvSpPr>
        <p:spPr>
          <a:xfrm>
            <a:off x="838200" y="365125"/>
            <a:ext cx="5393361" cy="1325563"/>
          </a:xfrm>
        </p:spPr>
        <p:txBody>
          <a:bodyPr>
            <a:normAutofit/>
          </a:bodyPr>
          <a:lstStyle/>
          <a:p>
            <a:r>
              <a:rPr lang="en-US"/>
              <a:t>Step 2 – IHE Review</a:t>
            </a:r>
          </a:p>
        </p:txBody>
      </p:sp>
      <p:sp>
        <p:nvSpPr>
          <p:cNvPr id="25" name="Freeform: Shape 2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ACF5105B-DCB5-4122-8CED-E73B00FF9DD7}"/>
              </a:ext>
            </a:extLst>
          </p:cNvPr>
          <p:cNvSpPr>
            <a:spLocks noGrp="1"/>
          </p:cNvSpPr>
          <p:nvPr>
            <p:ph idx="1"/>
          </p:nvPr>
        </p:nvSpPr>
        <p:spPr>
          <a:xfrm>
            <a:off x="838200" y="1825625"/>
            <a:ext cx="5393361" cy="4351338"/>
          </a:xfrm>
        </p:spPr>
        <p:txBody>
          <a:bodyPr>
            <a:normAutofit/>
          </a:bodyPr>
          <a:lstStyle/>
          <a:p>
            <a:pPr marL="0" indent="0">
              <a:buNone/>
            </a:pPr>
            <a:r>
              <a:rPr lang="en-US" sz="2200" dirty="0"/>
              <a:t>After an application is submitted, it is reviewed by the IHE coordinator representing the Applicant's Institution of Higher Education. The IHE coordinator performs basic verification of the Applicant's:</a:t>
            </a:r>
          </a:p>
          <a:p>
            <a:r>
              <a:rPr lang="en-US" sz="2200" dirty="0"/>
              <a:t>State residency </a:t>
            </a:r>
          </a:p>
          <a:p>
            <a:r>
              <a:rPr lang="en-US" sz="2200" dirty="0"/>
              <a:t>Enrollment status </a:t>
            </a:r>
          </a:p>
          <a:p>
            <a:r>
              <a:rPr lang="en-US" sz="2200" dirty="0"/>
              <a:t>Program of study</a:t>
            </a:r>
          </a:p>
          <a:p>
            <a:pPr marL="0" indent="0">
              <a:buNone/>
            </a:pPr>
            <a:r>
              <a:rPr lang="en-US" sz="2200" dirty="0"/>
              <a:t>If the IHE coordinator denies the application, it is routed back to the Applicant.</a:t>
            </a:r>
          </a:p>
          <a:p>
            <a:pPr marL="0" indent="0">
              <a:buNone/>
            </a:pPr>
            <a:endParaRPr lang="en-US" sz="2200" dirty="0"/>
          </a:p>
        </p:txBody>
      </p:sp>
      <p:sp>
        <p:nvSpPr>
          <p:cNvPr id="27" name="Oval 2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raduation Cap">
            <a:extLst>
              <a:ext uri="{FF2B5EF4-FFF2-40B4-BE49-F238E27FC236}">
                <a16:creationId xmlns:a16="http://schemas.microsoft.com/office/drawing/2014/main" id="{1FDE3E2B-D586-60F2-D9BA-507ECED690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9" name="Freeform: Shape 2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2" name="Picture 1" descr="Logo&#10;&#10;AI-generated content may be incorrect.">
            <a:extLst>
              <a:ext uri="{FF2B5EF4-FFF2-40B4-BE49-F238E27FC236}">
                <a16:creationId xmlns:a16="http://schemas.microsoft.com/office/drawing/2014/main" id="{C0BBE54C-4B45-55D7-571E-71AD4BD79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26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9174BF-A9C8-7038-F9DF-D456AD2764C2}"/>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08BE321-366A-36A3-60DA-A27ACB108DE9}"/>
              </a:ext>
            </a:extLst>
          </p:cNvPr>
          <p:cNvSpPr>
            <a:spLocks noGrp="1"/>
          </p:cNvSpPr>
          <p:nvPr>
            <p:ph type="title"/>
          </p:nvPr>
        </p:nvSpPr>
        <p:spPr>
          <a:xfrm>
            <a:off x="1043631" y="809898"/>
            <a:ext cx="9942716" cy="1554480"/>
          </a:xfrm>
        </p:spPr>
        <p:txBody>
          <a:bodyPr anchor="ctr">
            <a:normAutofit/>
          </a:bodyPr>
          <a:lstStyle/>
          <a:p>
            <a:r>
              <a:rPr lang="en-US" sz="4800"/>
              <a:t>Step 3 – ETA Specialist Review</a:t>
            </a:r>
          </a:p>
        </p:txBody>
      </p:sp>
      <p:sp>
        <p:nvSpPr>
          <p:cNvPr id="5" name="Content Placeholder 4">
            <a:extLst>
              <a:ext uri="{FF2B5EF4-FFF2-40B4-BE49-F238E27FC236}">
                <a16:creationId xmlns:a16="http://schemas.microsoft.com/office/drawing/2014/main" id="{7AD029B4-07B3-0723-AA80-AA7971A23C3C}"/>
              </a:ext>
            </a:extLst>
          </p:cNvPr>
          <p:cNvSpPr>
            <a:spLocks noGrp="1"/>
          </p:cNvSpPr>
          <p:nvPr>
            <p:ph idx="1"/>
          </p:nvPr>
        </p:nvSpPr>
        <p:spPr>
          <a:xfrm>
            <a:off x="1045028" y="3017522"/>
            <a:ext cx="9941319" cy="3124658"/>
          </a:xfrm>
        </p:spPr>
        <p:txBody>
          <a:bodyPr anchor="ctr">
            <a:normAutofit/>
          </a:bodyPr>
          <a:lstStyle/>
          <a:p>
            <a:pPr marL="0" indent="0">
              <a:buNone/>
            </a:pPr>
            <a:r>
              <a:rPr lang="en-US" sz="2400"/>
              <a:t>Applications approved by the IHE Coordinator are routed to an ETA Specialist who reviews the Applicant's program eligibility and determines loan award amounts.</a:t>
            </a:r>
          </a:p>
          <a:p>
            <a:pPr marL="0" indent="0">
              <a:buNone/>
            </a:pPr>
            <a:r>
              <a:rPr lang="en-US" sz="2400"/>
              <a:t>Applications that are denied are routed back to the Applicant.</a:t>
            </a:r>
          </a:p>
        </p:txBody>
      </p:sp>
      <p:cxnSp>
        <p:nvCxnSpPr>
          <p:cNvPr id="51" name="Straight Connector 5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727CDB8E-E5CA-54AD-251D-72C2C208B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790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73B0D5-70BE-2477-BAFC-9F18D43F7CC9}"/>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D75F1A3-BB80-ED34-0A7C-55F31B2E7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AD7A70C-6FE8-AFDF-2476-756DF803B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D7FC0672-55A1-BA07-7F7E-FF7179501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2F6D8EE-2EA5-7E49-57F4-20F411575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B796FBF-47B0-7DB6-F42A-2A4912856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215A5596-E76C-E7BD-0F45-BEEBA75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3E412F-0BF1-5BC2-7760-80D377414CCB}"/>
              </a:ext>
            </a:extLst>
          </p:cNvPr>
          <p:cNvSpPr>
            <a:spLocks noGrp="1"/>
          </p:cNvSpPr>
          <p:nvPr>
            <p:ph type="title"/>
          </p:nvPr>
        </p:nvSpPr>
        <p:spPr>
          <a:xfrm>
            <a:off x="1043631" y="809898"/>
            <a:ext cx="9942716" cy="1554480"/>
          </a:xfrm>
        </p:spPr>
        <p:txBody>
          <a:bodyPr anchor="ctr">
            <a:normAutofit/>
          </a:bodyPr>
          <a:lstStyle/>
          <a:p>
            <a:r>
              <a:rPr lang="en-US" sz="4800" dirty="0"/>
              <a:t>Step 4 – Contract Generation</a:t>
            </a:r>
          </a:p>
        </p:txBody>
      </p:sp>
      <p:sp>
        <p:nvSpPr>
          <p:cNvPr id="5" name="Content Placeholder 4">
            <a:extLst>
              <a:ext uri="{FF2B5EF4-FFF2-40B4-BE49-F238E27FC236}">
                <a16:creationId xmlns:a16="http://schemas.microsoft.com/office/drawing/2014/main" id="{EE099D4C-55D6-26C1-5848-1EC4454F9DD5}"/>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Once the application is approved by the IHE Coordinator and the ETA Specialist, the ETA Specialist generates loan contract documents which are routed back to the applicant.</a:t>
            </a:r>
          </a:p>
        </p:txBody>
      </p:sp>
      <p:cxnSp>
        <p:nvCxnSpPr>
          <p:cNvPr id="51" name="Straight Connector 50">
            <a:extLst>
              <a:ext uri="{FF2B5EF4-FFF2-40B4-BE49-F238E27FC236}">
                <a16:creationId xmlns:a16="http://schemas.microsoft.com/office/drawing/2014/main" id="{011B2BB3-E4E4-A045-06D2-347E34E84D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228632B7-9B65-F2EE-D514-6252C7998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619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E3BC-BBFD-3EC5-22F4-E82397539A68}"/>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06FCDCFF-0A72-6EA5-C351-576E62A1DCBA}"/>
              </a:ext>
            </a:extLst>
          </p:cNvPr>
          <p:cNvSpPr>
            <a:spLocks noGrp="1"/>
          </p:cNvSpPr>
          <p:nvPr>
            <p:ph idx="1"/>
          </p:nvPr>
        </p:nvSpPr>
        <p:spPr/>
        <p:txBody>
          <a:bodyPr/>
          <a:lstStyle/>
          <a:p>
            <a:pPr marL="0" indent="0">
              <a:buNone/>
            </a:pPr>
            <a:r>
              <a:rPr lang="en-US" dirty="0"/>
              <a:t>The purpose of this training program is to equip learners with a fundamental understanding of the ETA program including the components of the program, the AETP application process, and the loan management process.</a:t>
            </a:r>
          </a:p>
        </p:txBody>
      </p:sp>
      <p:pic>
        <p:nvPicPr>
          <p:cNvPr id="4" name="Picture 3" descr="Logo&#10;&#10;AI-generated content may be incorrect.">
            <a:extLst>
              <a:ext uri="{FF2B5EF4-FFF2-40B4-BE49-F238E27FC236}">
                <a16:creationId xmlns:a16="http://schemas.microsoft.com/office/drawing/2014/main" id="{6325FBDD-14E7-DF13-3F5A-5AA06006A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857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F80DBB-9B50-1838-5C18-BC188490FD5C}"/>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C8EC8B6-2142-6CFB-458C-C7DF1F2D7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9345629-7633-5C0F-1DC0-9865B97CAF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F9DE7EF4-D6F4-DED5-1B93-13AD8089E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F08BA3E-1F69-AF67-DC38-AA7DF384B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AA02954-8AA6-0B10-B280-5871A1C0F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2B897D1B-DCB3-552E-531E-F4889DE28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5887BF-7C3A-EB7F-2BFF-1BA83104AE0D}"/>
              </a:ext>
            </a:extLst>
          </p:cNvPr>
          <p:cNvSpPr>
            <a:spLocks noGrp="1"/>
          </p:cNvSpPr>
          <p:nvPr>
            <p:ph type="title"/>
          </p:nvPr>
        </p:nvSpPr>
        <p:spPr>
          <a:xfrm>
            <a:off x="1043631" y="809898"/>
            <a:ext cx="9942716" cy="1554480"/>
          </a:xfrm>
        </p:spPr>
        <p:txBody>
          <a:bodyPr anchor="ctr">
            <a:normAutofit/>
          </a:bodyPr>
          <a:lstStyle/>
          <a:p>
            <a:r>
              <a:rPr lang="en-US" sz="4800" dirty="0"/>
              <a:t>Step 5 – Applicant Signs Contract</a:t>
            </a:r>
          </a:p>
        </p:txBody>
      </p:sp>
      <p:sp>
        <p:nvSpPr>
          <p:cNvPr id="5" name="Content Placeholder 4">
            <a:extLst>
              <a:ext uri="{FF2B5EF4-FFF2-40B4-BE49-F238E27FC236}">
                <a16:creationId xmlns:a16="http://schemas.microsoft.com/office/drawing/2014/main" id="{E5E2B09D-9E47-BCB9-2721-59D40F12CB0B}"/>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The Applicant receives a notification that their contract documents are ready for signature. Once the Applicant signs the documents, they are routed back to the ETA Specialist for countersignature.</a:t>
            </a:r>
          </a:p>
        </p:txBody>
      </p:sp>
      <p:cxnSp>
        <p:nvCxnSpPr>
          <p:cNvPr id="51" name="Straight Connector 50">
            <a:extLst>
              <a:ext uri="{FF2B5EF4-FFF2-40B4-BE49-F238E27FC236}">
                <a16:creationId xmlns:a16="http://schemas.microsoft.com/office/drawing/2014/main" id="{E5D17F90-B1DB-98FE-6C99-BB83B13CF4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71FFDB9F-958A-F837-D216-7D27354A8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394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1648C9-F9F1-46FE-A964-C5F6B19812B7}"/>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62F4BA9-ED24-D9D6-E968-8B98D1C15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9FACA46-BAE8-E59A-3A62-442E42A9B5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05E0D548-AB40-5B4F-9962-18149CAA1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1169AE-D21E-3996-A082-A1EBFDDFB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9FF3A09-A95E-F85B-40B4-4DBD1D02A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1C8770BB-AEF5-B21D-3361-E99D821F5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1887B2-649E-CEC3-A912-3F6011940EC3}"/>
              </a:ext>
            </a:extLst>
          </p:cNvPr>
          <p:cNvSpPr>
            <a:spLocks noGrp="1"/>
          </p:cNvSpPr>
          <p:nvPr>
            <p:ph type="title"/>
          </p:nvPr>
        </p:nvSpPr>
        <p:spPr>
          <a:xfrm>
            <a:off x="1043631" y="809898"/>
            <a:ext cx="9942716" cy="1554480"/>
          </a:xfrm>
        </p:spPr>
        <p:txBody>
          <a:bodyPr anchor="ctr">
            <a:normAutofit/>
          </a:bodyPr>
          <a:lstStyle/>
          <a:p>
            <a:r>
              <a:rPr lang="en-US" sz="4800" dirty="0"/>
              <a:t>Step 6 – ETA Specialist Countersigns the Contract</a:t>
            </a:r>
          </a:p>
        </p:txBody>
      </p:sp>
      <p:sp>
        <p:nvSpPr>
          <p:cNvPr id="5" name="Content Placeholder 4">
            <a:extLst>
              <a:ext uri="{FF2B5EF4-FFF2-40B4-BE49-F238E27FC236}">
                <a16:creationId xmlns:a16="http://schemas.microsoft.com/office/drawing/2014/main" id="{137E6F5F-BD78-1AB8-8B32-594B5EC45EA9}"/>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The contract signed by the Applicant is routed back to the ETA Specialist for signature.</a:t>
            </a:r>
          </a:p>
        </p:txBody>
      </p:sp>
      <p:cxnSp>
        <p:nvCxnSpPr>
          <p:cNvPr id="51" name="Straight Connector 50">
            <a:extLst>
              <a:ext uri="{FF2B5EF4-FFF2-40B4-BE49-F238E27FC236}">
                <a16:creationId xmlns:a16="http://schemas.microsoft.com/office/drawing/2014/main" id="{A15325E9-8E6F-7EBB-4868-ED3B81F708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9860940F-8F62-BCDA-DCD9-7226D308F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88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BF73-4C5C-430F-DC23-8CB6F6DFA8F8}"/>
              </a:ext>
            </a:extLst>
          </p:cNvPr>
          <p:cNvSpPr>
            <a:spLocks noGrp="1"/>
          </p:cNvSpPr>
          <p:nvPr>
            <p:ph type="title"/>
          </p:nvPr>
        </p:nvSpPr>
        <p:spPr>
          <a:xfrm>
            <a:off x="838200" y="-193141"/>
            <a:ext cx="10515600" cy="1325563"/>
          </a:xfrm>
        </p:spPr>
        <p:txBody>
          <a:bodyPr/>
          <a:lstStyle/>
          <a:p>
            <a:pPr algn="ctr"/>
            <a:r>
              <a:rPr lang="en-US" dirty="0"/>
              <a:t>Registering for an ETA account:</a:t>
            </a:r>
          </a:p>
        </p:txBody>
      </p:sp>
      <p:sp>
        <p:nvSpPr>
          <p:cNvPr id="3" name="Content Placeholder 2">
            <a:extLst>
              <a:ext uri="{FF2B5EF4-FFF2-40B4-BE49-F238E27FC236}">
                <a16:creationId xmlns:a16="http://schemas.microsoft.com/office/drawing/2014/main" id="{0CA23AC7-3B4F-98C9-0501-90C3FF19691F}"/>
              </a:ext>
            </a:extLst>
          </p:cNvPr>
          <p:cNvSpPr>
            <a:spLocks noGrp="1"/>
          </p:cNvSpPr>
          <p:nvPr>
            <p:ph idx="1"/>
          </p:nvPr>
        </p:nvSpPr>
        <p:spPr>
          <a:xfrm>
            <a:off x="757863" y="5118322"/>
            <a:ext cx="10515600" cy="1603375"/>
          </a:xfrm>
        </p:spPr>
        <p:txBody>
          <a:bodyPr>
            <a:normAutofit/>
          </a:bodyPr>
          <a:lstStyle/>
          <a:p>
            <a:r>
              <a:rPr lang="en-US" sz="2400" dirty="0"/>
              <a:t>If you are a past recipient of any of the three ETA forgivable loan programs: EETP, AETP, or AETP-Student Teaching, you will need to first select “I am an existing program recipient”. This is will prompt you to enter you email address. This is how you will register for you ETA account. </a:t>
            </a:r>
          </a:p>
        </p:txBody>
      </p:sp>
      <p:pic>
        <p:nvPicPr>
          <p:cNvPr id="5" name="Picture 4" descr="Graphical user interface, text, application, email&#10;&#10;AI-generated content may be incorrect.">
            <a:extLst>
              <a:ext uri="{FF2B5EF4-FFF2-40B4-BE49-F238E27FC236}">
                <a16:creationId xmlns:a16="http://schemas.microsoft.com/office/drawing/2014/main" id="{27CD97DA-4D60-EEB1-676D-F676C7194F87}"/>
              </a:ext>
            </a:extLst>
          </p:cNvPr>
          <p:cNvPicPr>
            <a:picLocks noChangeAspect="1"/>
          </p:cNvPicPr>
          <p:nvPr/>
        </p:nvPicPr>
        <p:blipFill>
          <a:blip r:embed="rId2">
            <a:extLst>
              <a:ext uri="{28A0092B-C50C-407E-A947-70E740481C1C}">
                <a14:useLocalDpi xmlns:a14="http://schemas.microsoft.com/office/drawing/2010/main" val="0"/>
              </a:ext>
            </a:extLst>
          </a:blip>
          <a:srcRect l="4773"/>
          <a:stretch/>
        </p:blipFill>
        <p:spPr>
          <a:xfrm>
            <a:off x="0" y="847710"/>
            <a:ext cx="6144397" cy="4164734"/>
          </a:xfrm>
          <a:prstGeom prst="rect">
            <a:avLst/>
          </a:prstGeom>
        </p:spPr>
      </p:pic>
      <p:pic>
        <p:nvPicPr>
          <p:cNvPr id="7" name="Picture 6" descr="Graphical user interface, application&#10;&#10;AI-generated content may be incorrect.">
            <a:extLst>
              <a:ext uri="{FF2B5EF4-FFF2-40B4-BE49-F238E27FC236}">
                <a16:creationId xmlns:a16="http://schemas.microsoft.com/office/drawing/2014/main" id="{5BF5183B-E5D9-49E9-BB94-4452724F77EA}"/>
              </a:ext>
            </a:extLst>
          </p:cNvPr>
          <p:cNvPicPr>
            <a:picLocks noChangeAspect="1"/>
          </p:cNvPicPr>
          <p:nvPr/>
        </p:nvPicPr>
        <p:blipFill>
          <a:blip r:embed="rId3">
            <a:extLst>
              <a:ext uri="{28A0092B-C50C-407E-A947-70E740481C1C}">
                <a14:useLocalDpi xmlns:a14="http://schemas.microsoft.com/office/drawing/2010/main" val="0"/>
              </a:ext>
            </a:extLst>
          </a:blip>
          <a:srcRect l="4120" r="4843" b="6914"/>
          <a:stretch/>
        </p:blipFill>
        <p:spPr>
          <a:xfrm>
            <a:off x="6144397" y="1544415"/>
            <a:ext cx="6036250" cy="2947604"/>
          </a:xfrm>
          <a:prstGeom prst="rect">
            <a:avLst/>
          </a:prstGeom>
        </p:spPr>
      </p:pic>
    </p:spTree>
    <p:extLst>
      <p:ext uri="{BB962C8B-B14F-4D97-AF65-F5344CB8AC3E}">
        <p14:creationId xmlns:p14="http://schemas.microsoft.com/office/powerpoint/2010/main" val="160766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6296F-7B6B-E52B-0EFD-1DC0E57EBD98}"/>
              </a:ext>
            </a:extLst>
          </p:cNvPr>
          <p:cNvSpPr>
            <a:spLocks noGrp="1"/>
          </p:cNvSpPr>
          <p:nvPr>
            <p:ph type="title"/>
          </p:nvPr>
        </p:nvSpPr>
        <p:spPr>
          <a:xfrm>
            <a:off x="645064" y="525982"/>
            <a:ext cx="4282983" cy="1200361"/>
          </a:xfrm>
        </p:spPr>
        <p:txBody>
          <a:bodyPr vert="horz" lIns="91440" tIns="45720" rIns="91440" bIns="45720" rtlCol="0" anchor="b">
            <a:normAutofit fontScale="90000"/>
          </a:bodyPr>
          <a:lstStyle/>
          <a:p>
            <a:r>
              <a:rPr lang="en-US" sz="3600" kern="1200" dirty="0">
                <a:solidFill>
                  <a:schemeClr val="tx1"/>
                </a:solidFill>
                <a:latin typeface="+mj-lt"/>
                <a:ea typeface="+mj-ea"/>
                <a:cs typeface="+mj-cs"/>
              </a:rPr>
              <a:t>Registering an ETA Account as a new applicant</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7">
            <a:extLst>
              <a:ext uri="{FF2B5EF4-FFF2-40B4-BE49-F238E27FC236}">
                <a16:creationId xmlns:a16="http://schemas.microsoft.com/office/drawing/2014/main" id="{A0014B13-B00A-5B4B-ACA8-2F90393BE1FD}"/>
              </a:ext>
            </a:extLst>
          </p:cNvPr>
          <p:cNvSpPr txBox="1"/>
          <p:nvPr/>
        </p:nvSpPr>
        <p:spPr>
          <a:xfrm>
            <a:off x="645066" y="2031101"/>
            <a:ext cx="4282984" cy="3511943"/>
          </a:xfrm>
          <a:prstGeom prst="rect">
            <a:avLst/>
          </a:prstGeom>
        </p:spPr>
        <p:txBody>
          <a:bodyPr vert="horz" lIns="91440" tIns="45720" rIns="91440" bIns="45720" rtlCol="0" anchor="ctr">
            <a:normAutofit lnSpcReduction="10000"/>
          </a:bodyPr>
          <a:lstStyle/>
          <a:p>
            <a:pPr>
              <a:lnSpc>
                <a:spcPct val="90000"/>
              </a:lnSpc>
              <a:spcBef>
                <a:spcPts val="100"/>
              </a:spcBef>
            </a:pPr>
            <a:r>
              <a:rPr lang="en-US" b="1" dirty="0"/>
              <a:t>Accessing</a:t>
            </a:r>
            <a:r>
              <a:rPr lang="en-US" b="1" spc="-30" dirty="0"/>
              <a:t> </a:t>
            </a:r>
            <a:r>
              <a:rPr lang="en-US" b="1" spc="-10" dirty="0"/>
              <a:t>the</a:t>
            </a:r>
            <a:r>
              <a:rPr lang="en-US" b="1" spc="-50" dirty="0"/>
              <a:t> </a:t>
            </a:r>
            <a:r>
              <a:rPr lang="en-US" b="1" dirty="0"/>
              <a:t>ETA</a:t>
            </a:r>
            <a:r>
              <a:rPr lang="en-US" b="1" spc="-75" dirty="0"/>
              <a:t> </a:t>
            </a:r>
            <a:r>
              <a:rPr lang="en-US" b="1" spc="-10" dirty="0"/>
              <a:t>Application</a:t>
            </a:r>
            <a:endParaRPr lang="en-US" dirty="0"/>
          </a:p>
          <a:p>
            <a:pPr marR="5080">
              <a:lnSpc>
                <a:spcPct val="90000"/>
              </a:lnSpc>
              <a:spcBef>
                <a:spcPts val="384"/>
              </a:spcBef>
            </a:pPr>
            <a:r>
              <a:rPr lang="en-US" spc="40" dirty="0"/>
              <a:t>To</a:t>
            </a:r>
            <a:r>
              <a:rPr lang="en-US" spc="45" dirty="0"/>
              <a:t> </a:t>
            </a:r>
            <a:r>
              <a:rPr lang="en-US" spc="65" dirty="0"/>
              <a:t>get</a:t>
            </a:r>
            <a:r>
              <a:rPr lang="en-US" spc="50" dirty="0"/>
              <a:t> started,</a:t>
            </a:r>
            <a:r>
              <a:rPr lang="en-US" spc="60" dirty="0"/>
              <a:t> </a:t>
            </a:r>
            <a:r>
              <a:rPr lang="en-US" spc="70" dirty="0"/>
              <a:t>users</a:t>
            </a:r>
            <a:r>
              <a:rPr lang="en-US" spc="40" dirty="0"/>
              <a:t> </a:t>
            </a:r>
            <a:r>
              <a:rPr lang="en-US" spc="65" dirty="0"/>
              <a:t>should</a:t>
            </a:r>
            <a:r>
              <a:rPr lang="en-US" spc="20" dirty="0"/>
              <a:t> </a:t>
            </a:r>
            <a:r>
              <a:rPr lang="en-US" spc="65" dirty="0"/>
              <a:t>enter</a:t>
            </a:r>
            <a:r>
              <a:rPr lang="en-US" spc="45" dirty="0"/>
              <a:t> </a:t>
            </a:r>
            <a:r>
              <a:rPr lang="en-US" u="sng" spc="40" dirty="0">
                <a:uFill>
                  <a:solidFill>
                    <a:srgbClr val="0853A2"/>
                  </a:solidFill>
                </a:uFill>
                <a:hlinkClick r:id="rId4"/>
              </a:rPr>
              <a:t>https://eta.education.ne.gov/login</a:t>
            </a:r>
            <a:r>
              <a:rPr lang="en-US" u="none" spc="65" dirty="0"/>
              <a:t> </a:t>
            </a:r>
            <a:r>
              <a:rPr lang="en-US" u="none" spc="50" dirty="0"/>
              <a:t>into</a:t>
            </a:r>
            <a:r>
              <a:rPr lang="en-US" u="none" spc="45" dirty="0"/>
              <a:t> </a:t>
            </a:r>
            <a:r>
              <a:rPr lang="en-US" u="none" spc="50" dirty="0"/>
              <a:t>their</a:t>
            </a:r>
            <a:r>
              <a:rPr lang="en-US" u="none" spc="45" dirty="0"/>
              <a:t> </a:t>
            </a:r>
            <a:r>
              <a:rPr lang="en-US" u="none" spc="50" dirty="0"/>
              <a:t>browser.</a:t>
            </a:r>
            <a:r>
              <a:rPr lang="en-US" u="none" spc="60" dirty="0"/>
              <a:t> </a:t>
            </a:r>
          </a:p>
          <a:p>
            <a:pPr marR="5080">
              <a:lnSpc>
                <a:spcPct val="90000"/>
              </a:lnSpc>
              <a:spcBef>
                <a:spcPts val="384"/>
              </a:spcBef>
            </a:pPr>
            <a:endParaRPr lang="en-US" spc="60" dirty="0"/>
          </a:p>
          <a:p>
            <a:pPr marR="5080">
              <a:lnSpc>
                <a:spcPct val="90000"/>
              </a:lnSpc>
              <a:spcBef>
                <a:spcPts val="384"/>
              </a:spcBef>
            </a:pPr>
            <a:r>
              <a:rPr lang="en-US" u="none" spc="55" dirty="0"/>
              <a:t>The</a:t>
            </a:r>
            <a:r>
              <a:rPr lang="en-US" u="none" spc="65" dirty="0"/>
              <a:t> </a:t>
            </a:r>
            <a:r>
              <a:rPr lang="en-US" u="none" spc="-25" dirty="0"/>
              <a:t>ETA </a:t>
            </a:r>
            <a:r>
              <a:rPr lang="en-US" u="none" spc="20" dirty="0"/>
              <a:t>application</a:t>
            </a:r>
            <a:r>
              <a:rPr lang="en-US" u="none" spc="85" dirty="0"/>
              <a:t> </a:t>
            </a:r>
            <a:r>
              <a:rPr lang="en-US" u="none" spc="70" dirty="0"/>
              <a:t>supports</a:t>
            </a:r>
            <a:r>
              <a:rPr lang="en-US" u="none" spc="75" dirty="0"/>
              <a:t> </a:t>
            </a:r>
            <a:r>
              <a:rPr lang="en-US" u="none" spc="55" dirty="0"/>
              <a:t>modern</a:t>
            </a:r>
            <a:r>
              <a:rPr lang="en-US" u="none" spc="90" dirty="0"/>
              <a:t> </a:t>
            </a:r>
            <a:r>
              <a:rPr lang="en-US" u="none" spc="75" dirty="0"/>
              <a:t>browsers</a:t>
            </a:r>
            <a:r>
              <a:rPr lang="en-US" u="none" spc="70" dirty="0"/>
              <a:t> such</a:t>
            </a:r>
            <a:r>
              <a:rPr lang="en-US" u="none" spc="85" dirty="0"/>
              <a:t> </a:t>
            </a:r>
            <a:r>
              <a:rPr lang="en-US" u="none" spc="-25" dirty="0"/>
              <a:t>as:</a:t>
            </a:r>
          </a:p>
          <a:p>
            <a:pPr marL="171450" marR="5080" indent="-171450">
              <a:lnSpc>
                <a:spcPct val="90000"/>
              </a:lnSpc>
              <a:spcBef>
                <a:spcPts val="384"/>
              </a:spcBef>
              <a:buFont typeface="Arial" panose="020B0604020202020204" pitchFamily="34" charset="0"/>
              <a:buChar char="•"/>
            </a:pPr>
            <a:r>
              <a:rPr lang="en-US" spc="-25" dirty="0"/>
              <a:t>Microsoft Edge</a:t>
            </a:r>
          </a:p>
          <a:p>
            <a:pPr marL="171450" marR="5080" indent="-171450">
              <a:lnSpc>
                <a:spcPct val="90000"/>
              </a:lnSpc>
              <a:spcBef>
                <a:spcPts val="384"/>
              </a:spcBef>
              <a:buFont typeface="Arial" panose="020B0604020202020204" pitchFamily="34" charset="0"/>
              <a:buChar char="•"/>
            </a:pPr>
            <a:r>
              <a:rPr lang="en-US" spc="-25" dirty="0"/>
              <a:t>Google Chrome</a:t>
            </a:r>
          </a:p>
          <a:p>
            <a:pPr marL="171450" marR="5080" indent="-171450">
              <a:lnSpc>
                <a:spcPct val="90000"/>
              </a:lnSpc>
              <a:spcBef>
                <a:spcPts val="384"/>
              </a:spcBef>
              <a:buFont typeface="Arial" panose="020B0604020202020204" pitchFamily="34" charset="0"/>
              <a:buChar char="•"/>
            </a:pPr>
            <a:r>
              <a:rPr lang="en-US" spc="-25" dirty="0"/>
              <a:t>Mozilla Firefox</a:t>
            </a:r>
          </a:p>
          <a:p>
            <a:pPr marL="171450" marR="5080" indent="-171450">
              <a:lnSpc>
                <a:spcPct val="90000"/>
              </a:lnSpc>
              <a:spcBef>
                <a:spcPts val="384"/>
              </a:spcBef>
              <a:buFont typeface="Arial" panose="020B0604020202020204" pitchFamily="34" charset="0"/>
              <a:buChar char="•"/>
            </a:pPr>
            <a:endParaRPr lang="en-US" spc="-25" dirty="0"/>
          </a:p>
          <a:p>
            <a:pPr marR="5080">
              <a:lnSpc>
                <a:spcPct val="90000"/>
              </a:lnSpc>
              <a:spcBef>
                <a:spcPts val="384"/>
              </a:spcBef>
            </a:pPr>
            <a:r>
              <a:rPr lang="en-US" spc="-25" dirty="0"/>
              <a:t>Watch the video tutorial for more information on creating an ETA Account.</a:t>
            </a:r>
            <a:endParaRPr lang="en-US"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TAregistration">
            <a:hlinkClick r:id="" action="ppaction://media"/>
            <a:extLst>
              <a:ext uri="{FF2B5EF4-FFF2-40B4-BE49-F238E27FC236}">
                <a16:creationId xmlns:a16="http://schemas.microsoft.com/office/drawing/2014/main" id="{48DCE8C1-1A61-A21F-7E0F-29A62113607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203763" y="650494"/>
            <a:ext cx="5195967" cy="5324142"/>
          </a:xfrm>
          <a:prstGeom prst="rect">
            <a:avLst/>
          </a:prstGeom>
        </p:spPr>
      </p:pic>
      <p:sp>
        <p:nvSpPr>
          <p:cNvPr id="6" name="Arrow: Right 5">
            <a:extLst>
              <a:ext uri="{FF2B5EF4-FFF2-40B4-BE49-F238E27FC236}">
                <a16:creationId xmlns:a16="http://schemas.microsoft.com/office/drawing/2014/main" id="{AC2416B1-E984-0F1F-F246-0CDB29CC44B2}"/>
              </a:ext>
            </a:extLst>
          </p:cNvPr>
          <p:cNvSpPr/>
          <p:nvPr/>
        </p:nvSpPr>
        <p:spPr>
          <a:xfrm>
            <a:off x="4639893" y="5131658"/>
            <a:ext cx="538213" cy="2748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AI-generated content may be incorrect.">
            <a:extLst>
              <a:ext uri="{FF2B5EF4-FFF2-40B4-BE49-F238E27FC236}">
                <a16:creationId xmlns:a16="http://schemas.microsoft.com/office/drawing/2014/main" id="{6B090DD6-87A3-9B00-5B41-B273859E9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125" y="5948710"/>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272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28602F-F0C1-6172-0E21-D3ED21E607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11">
            <a:extLst>
              <a:ext uri="{FF2B5EF4-FFF2-40B4-BE49-F238E27FC236}">
                <a16:creationId xmlns:a16="http://schemas.microsoft.com/office/drawing/2014/main" id="{A227CA64-DC4D-8FA1-0BB2-8571F594715E}"/>
              </a:ext>
            </a:extLst>
          </p:cNvPr>
          <p:cNvPicPr/>
          <p:nvPr/>
        </p:nvPicPr>
        <p:blipFill>
          <a:blip r:embed="rId2" cstate="print"/>
          <a:srcRect l="6001" r="-3" b="-3"/>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E7D2C8-3C6E-8AF8-9DF5-965045CC18CC}"/>
              </a:ext>
            </a:extLst>
          </p:cNvPr>
          <p:cNvSpPr>
            <a:spLocks noGrp="1"/>
          </p:cNvSpPr>
          <p:nvPr>
            <p:ph type="title"/>
          </p:nvPr>
        </p:nvSpPr>
        <p:spPr>
          <a:xfrm>
            <a:off x="838200" y="365125"/>
            <a:ext cx="3822189" cy="1899912"/>
          </a:xfrm>
        </p:spPr>
        <p:txBody>
          <a:bodyPr>
            <a:normAutofit/>
          </a:bodyPr>
          <a:lstStyle/>
          <a:p>
            <a:r>
              <a:rPr lang="en-US" sz="4000"/>
              <a:t>Welcome</a:t>
            </a:r>
          </a:p>
        </p:txBody>
      </p:sp>
      <p:sp>
        <p:nvSpPr>
          <p:cNvPr id="3" name="Content Placeholder 2">
            <a:extLst>
              <a:ext uri="{FF2B5EF4-FFF2-40B4-BE49-F238E27FC236}">
                <a16:creationId xmlns:a16="http://schemas.microsoft.com/office/drawing/2014/main" id="{5E142556-EBF3-E466-B667-A57AF6FEDBCE}"/>
              </a:ext>
            </a:extLst>
          </p:cNvPr>
          <p:cNvSpPr>
            <a:spLocks noGrp="1"/>
          </p:cNvSpPr>
          <p:nvPr>
            <p:ph idx="1"/>
          </p:nvPr>
        </p:nvSpPr>
        <p:spPr>
          <a:xfrm>
            <a:off x="838200" y="2434201"/>
            <a:ext cx="5705272" cy="3742762"/>
          </a:xfrm>
        </p:spPr>
        <p:txBody>
          <a:bodyPr>
            <a:normAutofit/>
          </a:bodyPr>
          <a:lstStyle/>
          <a:p>
            <a:pPr marL="0" indent="0">
              <a:buNone/>
            </a:pPr>
            <a:r>
              <a:rPr lang="en-US" sz="2000" dirty="0"/>
              <a:t>You will learn about the fundamentals of the Excellence in Teaching Act (ETA) and how to navigate the ETA online system. </a:t>
            </a:r>
          </a:p>
          <a:p>
            <a:pPr marL="0" indent="0">
              <a:buNone/>
            </a:pPr>
            <a:r>
              <a:rPr lang="en-US" sz="2000" dirty="0"/>
              <a:t>This includes:</a:t>
            </a:r>
          </a:p>
          <a:p>
            <a:r>
              <a:rPr lang="en-US" sz="2000" dirty="0"/>
              <a:t>The purpose of the Excellence in Teaching Act</a:t>
            </a:r>
          </a:p>
          <a:p>
            <a:r>
              <a:rPr lang="en-US" sz="2000" dirty="0"/>
              <a:t>The components of the Excellence in Teaching Act Eligibility and application requirements</a:t>
            </a:r>
          </a:p>
          <a:p>
            <a:r>
              <a:rPr lang="en-US" sz="2000" dirty="0"/>
              <a:t>The AETP loan application process</a:t>
            </a:r>
          </a:p>
          <a:p>
            <a:pPr marL="0" indent="0">
              <a:buNone/>
            </a:pPr>
            <a:endParaRPr lang="en-US" sz="2000" dirty="0"/>
          </a:p>
        </p:txBody>
      </p:sp>
      <p:pic>
        <p:nvPicPr>
          <p:cNvPr id="4" name="Picture 3" descr="Logo&#10;&#10;AI-generated content may be incorrect.">
            <a:extLst>
              <a:ext uri="{FF2B5EF4-FFF2-40B4-BE49-F238E27FC236}">
                <a16:creationId xmlns:a16="http://schemas.microsoft.com/office/drawing/2014/main" id="{3BAAE700-A1B7-6A7C-70C3-DB23A7785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843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ED6DDF-10CD-A1EC-19FD-F93BE98968A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5E73A4-F42B-7CED-1CEC-A21AF506A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F2F76-1638-6C7C-3714-4D1165158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A5BA0-1FB2-0D8D-5E87-5D2E361F47B7}"/>
              </a:ext>
            </a:extLst>
          </p:cNvPr>
          <p:cNvSpPr>
            <a:spLocks noGrp="1"/>
          </p:cNvSpPr>
          <p:nvPr>
            <p:ph type="title"/>
          </p:nvPr>
        </p:nvSpPr>
        <p:spPr>
          <a:xfrm>
            <a:off x="838200" y="365125"/>
            <a:ext cx="9784404" cy="1899912"/>
          </a:xfrm>
        </p:spPr>
        <p:txBody>
          <a:bodyPr>
            <a:normAutofit/>
          </a:bodyPr>
          <a:lstStyle/>
          <a:p>
            <a:r>
              <a:rPr lang="en-US" sz="4000" dirty="0"/>
              <a:t>What is the Excellence in Teaching Act (ETA)?</a:t>
            </a:r>
          </a:p>
        </p:txBody>
      </p:sp>
      <p:sp>
        <p:nvSpPr>
          <p:cNvPr id="3" name="Content Placeholder 2">
            <a:extLst>
              <a:ext uri="{FF2B5EF4-FFF2-40B4-BE49-F238E27FC236}">
                <a16:creationId xmlns:a16="http://schemas.microsoft.com/office/drawing/2014/main" id="{D844BA5C-91E2-5918-05F9-9BBA383CF17D}"/>
              </a:ext>
            </a:extLst>
          </p:cNvPr>
          <p:cNvSpPr>
            <a:spLocks noGrp="1"/>
          </p:cNvSpPr>
          <p:nvPr>
            <p:ph idx="1"/>
          </p:nvPr>
        </p:nvSpPr>
        <p:spPr>
          <a:xfrm>
            <a:off x="838199" y="2434201"/>
            <a:ext cx="9965987" cy="3742762"/>
          </a:xfrm>
        </p:spPr>
        <p:txBody>
          <a:bodyPr>
            <a:normAutofit/>
          </a:bodyPr>
          <a:lstStyle/>
          <a:p>
            <a:pPr marL="0" indent="0">
              <a:buNone/>
            </a:pPr>
            <a:r>
              <a:rPr lang="en-US" sz="2000" dirty="0"/>
              <a:t>The Excellence in Teaching Act (ETA) is a legislative bill passed in the state of Nebraska designed to attract new teachers and upskill existing teachers. It was created in April 2009 when the Nebraska Legislature approved LB547 and revised the Attracting Excellence to Teaching Program created in 2006 to become the Excellence in Teaching Act.</a:t>
            </a:r>
          </a:p>
          <a:p>
            <a:pPr marL="0" indent="0">
              <a:buNone/>
            </a:pPr>
            <a:r>
              <a:rPr lang="en-US" sz="2000" dirty="0"/>
              <a:t>The ETA grants the Nebraska Coordinating Commission for Post-secondary Education (CCPE) and the State Board of Education the authority to set forth rules and regulations to carry out the Act. The ETA is comprised of three main components.</a:t>
            </a:r>
          </a:p>
          <a:p>
            <a:pPr marL="0" indent="0">
              <a:buNone/>
            </a:pPr>
            <a:endParaRPr lang="en-US" sz="2000" dirty="0"/>
          </a:p>
        </p:txBody>
      </p:sp>
      <p:pic>
        <p:nvPicPr>
          <p:cNvPr id="4" name="Picture 3" descr="Logo&#10;&#10;AI-generated content may be incorrect.">
            <a:extLst>
              <a:ext uri="{FF2B5EF4-FFF2-40B4-BE49-F238E27FC236}">
                <a16:creationId xmlns:a16="http://schemas.microsoft.com/office/drawing/2014/main" id="{2D527521-6893-5892-97CE-2E9A22AD0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089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CAC9F-6AEF-49D7-4B11-F3296E489DD6}"/>
              </a:ext>
            </a:extLst>
          </p:cNvPr>
          <p:cNvSpPr>
            <a:spLocks noGrp="1"/>
          </p:cNvSpPr>
          <p:nvPr>
            <p:ph type="title"/>
          </p:nvPr>
        </p:nvSpPr>
        <p:spPr/>
        <p:txBody>
          <a:bodyPr/>
          <a:lstStyle/>
          <a:p>
            <a:r>
              <a:rPr lang="en-US" dirty="0"/>
              <a:t>ETA Programs Overview</a:t>
            </a:r>
          </a:p>
        </p:txBody>
      </p:sp>
      <p:sp>
        <p:nvSpPr>
          <p:cNvPr id="5" name="Text Placeholder 4">
            <a:extLst>
              <a:ext uri="{FF2B5EF4-FFF2-40B4-BE49-F238E27FC236}">
                <a16:creationId xmlns:a16="http://schemas.microsoft.com/office/drawing/2014/main" id="{FFE85710-E85A-0861-30F6-1E5893E0D777}"/>
              </a:ext>
            </a:extLst>
          </p:cNvPr>
          <p:cNvSpPr>
            <a:spLocks noGrp="1"/>
          </p:cNvSpPr>
          <p:nvPr>
            <p:ph type="body" idx="1"/>
          </p:nvPr>
        </p:nvSpPr>
        <p:spPr>
          <a:xfrm>
            <a:off x="1155126" y="1690688"/>
            <a:ext cx="2924969" cy="823912"/>
          </a:xfrm>
          <a:solidFill>
            <a:schemeClr val="tx2">
              <a:lumMod val="10000"/>
              <a:lumOff val="90000"/>
            </a:schemeClr>
          </a:solidFill>
        </p:spPr>
        <p:txBody>
          <a:bodyPr>
            <a:normAutofit fontScale="70000" lnSpcReduction="20000"/>
          </a:bodyPr>
          <a:lstStyle/>
          <a:p>
            <a:r>
              <a:rPr lang="en-US" dirty="0"/>
              <a:t>The Attracting Excellence in Teaching Program (AETP)</a:t>
            </a:r>
          </a:p>
        </p:txBody>
      </p:sp>
      <p:sp>
        <p:nvSpPr>
          <p:cNvPr id="6" name="Content Placeholder 5">
            <a:extLst>
              <a:ext uri="{FF2B5EF4-FFF2-40B4-BE49-F238E27FC236}">
                <a16:creationId xmlns:a16="http://schemas.microsoft.com/office/drawing/2014/main" id="{B31C88FD-5C4A-D49F-9F24-55D58AFEEA24}"/>
              </a:ext>
            </a:extLst>
          </p:cNvPr>
          <p:cNvSpPr>
            <a:spLocks noGrp="1"/>
          </p:cNvSpPr>
          <p:nvPr>
            <p:ph sz="half" idx="2"/>
          </p:nvPr>
        </p:nvSpPr>
        <p:spPr>
          <a:xfrm>
            <a:off x="1155126" y="2514600"/>
            <a:ext cx="2924969" cy="3684588"/>
          </a:xfrm>
          <a:ln>
            <a:solidFill>
              <a:schemeClr val="tx2">
                <a:lumMod val="75000"/>
                <a:lumOff val="25000"/>
              </a:schemeClr>
            </a:solidFill>
          </a:ln>
        </p:spPr>
        <p:txBody>
          <a:bodyPr>
            <a:normAutofit fontScale="55000" lnSpcReduction="20000"/>
          </a:bodyPr>
          <a:lstStyle/>
          <a:p>
            <a:r>
              <a:rPr lang="en-US" dirty="0"/>
              <a:t>The purpose of the Attracting Excellence to Teaching Program is to:</a:t>
            </a:r>
          </a:p>
          <a:p>
            <a:r>
              <a:rPr lang="en-US" dirty="0"/>
              <a:t>Attract outstanding students to major in teacher shortage areas at the teacher education programs at Nebraska colleges and universities.</a:t>
            </a:r>
          </a:p>
          <a:p>
            <a:r>
              <a:rPr lang="en-US" dirty="0"/>
              <a:t>Retain resident students and graduates as teachers in Nebraska schools; and</a:t>
            </a:r>
          </a:p>
          <a:p>
            <a:r>
              <a:rPr lang="en-US" dirty="0"/>
              <a:t>Establish a loan contract that requires a borrower to obtain employment as a Nebraska teacher upon graduation from a college or university.</a:t>
            </a:r>
          </a:p>
          <a:p>
            <a:endParaRPr lang="en-US" dirty="0"/>
          </a:p>
        </p:txBody>
      </p:sp>
      <p:sp>
        <p:nvSpPr>
          <p:cNvPr id="7" name="Text Placeholder 6">
            <a:extLst>
              <a:ext uri="{FF2B5EF4-FFF2-40B4-BE49-F238E27FC236}">
                <a16:creationId xmlns:a16="http://schemas.microsoft.com/office/drawing/2014/main" id="{26E8CBAA-61E6-649E-F332-550069EEEE54}"/>
              </a:ext>
            </a:extLst>
          </p:cNvPr>
          <p:cNvSpPr>
            <a:spLocks noGrp="1"/>
          </p:cNvSpPr>
          <p:nvPr>
            <p:ph type="body" sz="quarter" idx="3"/>
          </p:nvPr>
        </p:nvSpPr>
        <p:spPr>
          <a:xfrm>
            <a:off x="4626313" y="1690688"/>
            <a:ext cx="2939374" cy="823912"/>
          </a:xfrm>
          <a:solidFill>
            <a:schemeClr val="tx2">
              <a:lumMod val="10000"/>
              <a:lumOff val="90000"/>
            </a:schemeClr>
          </a:solidFill>
        </p:spPr>
        <p:txBody>
          <a:bodyPr>
            <a:normAutofit fontScale="70000" lnSpcReduction="20000"/>
          </a:bodyPr>
          <a:lstStyle/>
          <a:p>
            <a:r>
              <a:rPr lang="en-US" dirty="0"/>
              <a:t>The Attracting Excellence in Teaching Program – Student Teaching (AETP - ST)</a:t>
            </a:r>
          </a:p>
        </p:txBody>
      </p:sp>
      <p:sp>
        <p:nvSpPr>
          <p:cNvPr id="8" name="Content Placeholder 7">
            <a:extLst>
              <a:ext uri="{FF2B5EF4-FFF2-40B4-BE49-F238E27FC236}">
                <a16:creationId xmlns:a16="http://schemas.microsoft.com/office/drawing/2014/main" id="{BA57F2CF-AFE2-5F0E-D9A6-EE31E4CE8E24}"/>
              </a:ext>
            </a:extLst>
          </p:cNvPr>
          <p:cNvSpPr>
            <a:spLocks noGrp="1"/>
          </p:cNvSpPr>
          <p:nvPr>
            <p:ph sz="quarter" idx="4"/>
          </p:nvPr>
        </p:nvSpPr>
        <p:spPr>
          <a:xfrm>
            <a:off x="4626313" y="2514600"/>
            <a:ext cx="2939374" cy="3684588"/>
          </a:xfrm>
          <a:ln>
            <a:solidFill>
              <a:schemeClr val="tx2">
                <a:lumMod val="75000"/>
                <a:lumOff val="25000"/>
              </a:schemeClr>
            </a:solidFill>
          </a:ln>
        </p:spPr>
        <p:txBody>
          <a:bodyPr>
            <a:normAutofit fontScale="55000" lnSpcReduction="20000"/>
          </a:bodyPr>
          <a:lstStyle/>
          <a:p>
            <a:pPr marL="0" indent="0">
              <a:buNone/>
            </a:pPr>
            <a:r>
              <a:rPr lang="en-US" dirty="0"/>
              <a:t>The Attracting Excellence to Teaching - Student Teaching (AETP-ST) provides a one-time forgivable loan to eligible students who are enrolled in an undergraduate or graduate teacher education program at an eligible Nebraska institution working towards their initial certificates to teach in Nebraska during their student teaching semester.</a:t>
            </a:r>
          </a:p>
          <a:p>
            <a:endParaRPr lang="en-US" dirty="0"/>
          </a:p>
        </p:txBody>
      </p:sp>
      <p:sp>
        <p:nvSpPr>
          <p:cNvPr id="10" name="Content Placeholder 7">
            <a:extLst>
              <a:ext uri="{FF2B5EF4-FFF2-40B4-BE49-F238E27FC236}">
                <a16:creationId xmlns:a16="http://schemas.microsoft.com/office/drawing/2014/main" id="{46470493-5EF3-BDBF-33C4-8D4E2068338D}"/>
              </a:ext>
            </a:extLst>
          </p:cNvPr>
          <p:cNvSpPr txBox="1">
            <a:spLocks/>
          </p:cNvSpPr>
          <p:nvPr/>
        </p:nvSpPr>
        <p:spPr>
          <a:xfrm>
            <a:off x="4103451" y="2510632"/>
            <a:ext cx="293937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7">
            <a:extLst>
              <a:ext uri="{FF2B5EF4-FFF2-40B4-BE49-F238E27FC236}">
                <a16:creationId xmlns:a16="http://schemas.microsoft.com/office/drawing/2014/main" id="{ED26B56C-4A3D-E8A4-0718-682E79BB5C13}"/>
              </a:ext>
            </a:extLst>
          </p:cNvPr>
          <p:cNvSpPr txBox="1">
            <a:spLocks/>
          </p:cNvSpPr>
          <p:nvPr/>
        </p:nvSpPr>
        <p:spPr>
          <a:xfrm>
            <a:off x="4103451" y="2499518"/>
            <a:ext cx="293937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6">
            <a:extLst>
              <a:ext uri="{FF2B5EF4-FFF2-40B4-BE49-F238E27FC236}">
                <a16:creationId xmlns:a16="http://schemas.microsoft.com/office/drawing/2014/main" id="{D285E810-6228-FA10-D670-2BA1C7918DEC}"/>
              </a:ext>
            </a:extLst>
          </p:cNvPr>
          <p:cNvSpPr txBox="1">
            <a:spLocks/>
          </p:cNvSpPr>
          <p:nvPr/>
        </p:nvSpPr>
        <p:spPr>
          <a:xfrm>
            <a:off x="7904381" y="1696245"/>
            <a:ext cx="2939374" cy="823912"/>
          </a:xfrm>
          <a:prstGeom prst="rect">
            <a:avLst/>
          </a:prstGeom>
          <a:solidFill>
            <a:schemeClr val="tx2">
              <a:lumMod val="10000"/>
              <a:lumOff val="90000"/>
            </a:schemeClr>
          </a:solidFill>
        </p:spPr>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The Enhancing Excellence in Teaching (EETP - ST)</a:t>
            </a:r>
          </a:p>
        </p:txBody>
      </p:sp>
      <p:sp>
        <p:nvSpPr>
          <p:cNvPr id="13" name="Content Placeholder 7">
            <a:extLst>
              <a:ext uri="{FF2B5EF4-FFF2-40B4-BE49-F238E27FC236}">
                <a16:creationId xmlns:a16="http://schemas.microsoft.com/office/drawing/2014/main" id="{63B733CF-A849-8966-F951-A0183C8B58B9}"/>
              </a:ext>
            </a:extLst>
          </p:cNvPr>
          <p:cNvSpPr txBox="1">
            <a:spLocks/>
          </p:cNvSpPr>
          <p:nvPr/>
        </p:nvSpPr>
        <p:spPr>
          <a:xfrm>
            <a:off x="7904381" y="2520157"/>
            <a:ext cx="2939374" cy="3684588"/>
          </a:xfrm>
          <a:prstGeom prst="rect">
            <a:avLst/>
          </a:prstGeom>
          <a:ln>
            <a:solidFill>
              <a:schemeClr val="tx2">
                <a:lumMod val="75000"/>
                <a:lumOff val="2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t>The Enhancing Excellence in Teaching Program (EETP) provides forgivable loans to Nebraska teachers enrolled in an eligible graduate program at an eligible Nebraska institution.</a:t>
            </a:r>
          </a:p>
        </p:txBody>
      </p:sp>
      <p:pic>
        <p:nvPicPr>
          <p:cNvPr id="14" name="Picture 13" descr="Logo&#10;&#10;AI-generated content may be incorrect.">
            <a:extLst>
              <a:ext uri="{FF2B5EF4-FFF2-40B4-BE49-F238E27FC236}">
                <a16:creationId xmlns:a16="http://schemas.microsoft.com/office/drawing/2014/main" id="{2EA4DAB7-73EA-0D2D-391D-1B5E78D2E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256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253577-8D95-A628-8753-AF6D22AA932E}"/>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5">
            <a:extLst>
              <a:ext uri="{FF2B5EF4-FFF2-40B4-BE49-F238E27FC236}">
                <a16:creationId xmlns:a16="http://schemas.microsoft.com/office/drawing/2014/main" id="{9A08536B-E689-834E-AA29-2DEA72E2D067}"/>
              </a:ext>
            </a:extLst>
          </p:cNvPr>
          <p:cNvPicPr/>
          <p:nvPr/>
        </p:nvPicPr>
        <p:blipFill>
          <a:blip r:embed="rId2" cstate="print"/>
          <a:srcRect r="5" b="25012"/>
          <a:stretch/>
        </p:blipFill>
        <p:spPr>
          <a:xfrm>
            <a:off x="-1" y="10"/>
            <a:ext cx="12228129" cy="4666928"/>
          </a:xfrm>
          <a:prstGeom prst="rect">
            <a:avLst/>
          </a:prstGeom>
        </p:spPr>
      </p:pic>
      <p:grpSp>
        <p:nvGrpSpPr>
          <p:cNvPr id="18" name="Group 17">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61DB7437-386D-BF57-1008-C69614D3323F}"/>
              </a:ext>
            </a:extLst>
          </p:cNvPr>
          <p:cNvSpPr>
            <a:spLocks noGrp="1"/>
          </p:cNvSpPr>
          <p:nvPr>
            <p:ph type="title"/>
          </p:nvPr>
        </p:nvSpPr>
        <p:spPr>
          <a:xfrm>
            <a:off x="804672" y="4551037"/>
            <a:ext cx="5021782" cy="1509931"/>
          </a:xfrm>
        </p:spPr>
        <p:txBody>
          <a:bodyPr>
            <a:normAutofit/>
          </a:bodyPr>
          <a:lstStyle/>
          <a:p>
            <a:r>
              <a:rPr lang="en-US" sz="3300" dirty="0">
                <a:solidFill>
                  <a:schemeClr val="tx2"/>
                </a:solidFill>
              </a:rPr>
              <a:t>Attracting Excellence in Teaching Program (AETP) Overview</a:t>
            </a:r>
          </a:p>
        </p:txBody>
      </p:sp>
      <p:sp>
        <p:nvSpPr>
          <p:cNvPr id="3" name="Content Placeholder 2">
            <a:extLst>
              <a:ext uri="{FF2B5EF4-FFF2-40B4-BE49-F238E27FC236}">
                <a16:creationId xmlns:a16="http://schemas.microsoft.com/office/drawing/2014/main" id="{ED6EFA97-AE39-6810-1058-D25F16F28916}"/>
              </a:ext>
            </a:extLst>
          </p:cNvPr>
          <p:cNvSpPr>
            <a:spLocks noGrp="1"/>
          </p:cNvSpPr>
          <p:nvPr>
            <p:ph idx="1"/>
          </p:nvPr>
        </p:nvSpPr>
        <p:spPr>
          <a:xfrm>
            <a:off x="6470247" y="4551037"/>
            <a:ext cx="4926411" cy="1509935"/>
          </a:xfrm>
        </p:spPr>
        <p:txBody>
          <a:bodyPr anchor="ctr">
            <a:normAutofit/>
          </a:bodyPr>
          <a:lstStyle/>
          <a:p>
            <a:pPr marL="0" indent="0">
              <a:buNone/>
            </a:pPr>
            <a:r>
              <a:rPr lang="en-US" sz="1700" dirty="0">
                <a:solidFill>
                  <a:schemeClr val="tx2"/>
                </a:solidFill>
              </a:rPr>
              <a:t>The Attracting Excellence to Teaching Program (AETP) provides forgivable loans to eligible students who are enrolled in an undergraduate or graduate teacher education program at an eligible Nebraska institution working towards his/her initial certificate to teach in Nebraska.</a:t>
            </a:r>
          </a:p>
        </p:txBody>
      </p:sp>
      <p:pic>
        <p:nvPicPr>
          <p:cNvPr id="4" name="Picture 3" descr="Logo&#10;&#10;AI-generated content may be incorrect.">
            <a:extLst>
              <a:ext uri="{FF2B5EF4-FFF2-40B4-BE49-F238E27FC236}">
                <a16:creationId xmlns:a16="http://schemas.microsoft.com/office/drawing/2014/main" id="{AFBE5B8D-90F8-FE8F-261C-4398860CA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969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059CE-5B0B-2066-D706-6180D4C12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14CC8-9AAB-4311-5DCE-475A8C9EAEAA}"/>
              </a:ext>
            </a:extLst>
          </p:cNvPr>
          <p:cNvSpPr>
            <a:spLocks noGrp="1"/>
          </p:cNvSpPr>
          <p:nvPr>
            <p:ph type="title"/>
          </p:nvPr>
        </p:nvSpPr>
        <p:spPr/>
        <p:txBody>
          <a:bodyPr/>
          <a:lstStyle/>
          <a:p>
            <a:r>
              <a:rPr lang="en-US" dirty="0"/>
              <a:t>AETP Eligibility</a:t>
            </a:r>
          </a:p>
        </p:txBody>
      </p:sp>
      <p:sp>
        <p:nvSpPr>
          <p:cNvPr id="3" name="Content Placeholder 2">
            <a:extLst>
              <a:ext uri="{FF2B5EF4-FFF2-40B4-BE49-F238E27FC236}">
                <a16:creationId xmlns:a16="http://schemas.microsoft.com/office/drawing/2014/main" id="{212E8E93-66FA-6272-A5A8-4537CEBC5EE1}"/>
              </a:ext>
            </a:extLst>
          </p:cNvPr>
          <p:cNvSpPr>
            <a:spLocks noGrp="1"/>
          </p:cNvSpPr>
          <p:nvPr>
            <p:ph idx="1"/>
          </p:nvPr>
        </p:nvSpPr>
        <p:spPr/>
        <p:txBody>
          <a:bodyPr>
            <a:normAutofit fontScale="55000" lnSpcReduction="20000"/>
          </a:bodyPr>
          <a:lstStyle/>
          <a:p>
            <a:pPr marL="0" indent="0">
              <a:buNone/>
            </a:pPr>
            <a:r>
              <a:rPr lang="en-US" dirty="0"/>
              <a:t>An eligible student must meet the following criteria to be considered for AETP funds:</a:t>
            </a:r>
          </a:p>
          <a:p>
            <a:r>
              <a:rPr lang="en-US" dirty="0"/>
              <a:t>Is a full-time student enrolled in 24 semester undergraduate credit hours or 18 semester graduate credit hours of classroom, laboratory, clinical, practicum, or independent study coursework in a 12 month period;</a:t>
            </a:r>
          </a:p>
          <a:p>
            <a:r>
              <a:rPr lang="en-US" dirty="0"/>
              <a:t>Is enrolled in an undergraduate or graduate teacher education program at an eligible Nebraska institution that is accredited by a regional accrediting agency recognized by the United States Department of Education as determined to be acceptable by the Board, has a teacher education program accredited by the State Department of Education, and, if a privately funded college or university, has not opted out of the program pursuant to rules and regulations;</a:t>
            </a:r>
          </a:p>
          <a:p>
            <a:r>
              <a:rPr lang="en-US" dirty="0"/>
              <a:t>Is majoring in a teacher shortage area, as determined annually by the Commissioner of Education;</a:t>
            </a:r>
          </a:p>
          <a:p>
            <a:r>
              <a:rPr lang="en-US" dirty="0"/>
              <a:t>Is working toward his/her initial certificate to teach in Nebraska;</a:t>
            </a:r>
          </a:p>
          <a:p>
            <a:r>
              <a:rPr lang="en-US" dirty="0"/>
              <a:t>Is a resident student, as defined in Section 85-502 R.R.S. or, if enrolled in a privately funded eligible institution, would be deemed a resident student if enrolled in a state-funded eligible institution;</a:t>
            </a:r>
          </a:p>
          <a:p>
            <a:r>
              <a:rPr lang="en-US" dirty="0"/>
              <a:t>Has a minimum cumulative GPA of 3.0 or has graduated in the top quarter of his or her high school class;</a:t>
            </a:r>
          </a:p>
          <a:p>
            <a:r>
              <a:rPr lang="en-US" dirty="0"/>
              <a:t>Agrees to complete the teacher education program that he or she is enrolled in and to complete the major on which his or her eligibility is based within five years of the initial AETP award; and</a:t>
            </a:r>
          </a:p>
          <a:p>
            <a:r>
              <a:rPr lang="en-US" dirty="0"/>
              <a:t>Commits to become certified with an endorsement in a teacher shortage area and teach in an accredited or approved public or private Nebraska school at least a portion of the time in said teacher shortage area. </a:t>
            </a:r>
          </a:p>
        </p:txBody>
      </p:sp>
      <p:pic>
        <p:nvPicPr>
          <p:cNvPr id="4" name="Picture 3" descr="Logo&#10;&#10;AI-generated content may be incorrect.">
            <a:extLst>
              <a:ext uri="{FF2B5EF4-FFF2-40B4-BE49-F238E27FC236}">
                <a16:creationId xmlns:a16="http://schemas.microsoft.com/office/drawing/2014/main" id="{631571B0-2CD0-7D40-57B1-02C8DA754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387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E171B4-E749-B85E-26EF-A683814F176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CE20D-8D10-309F-5F2C-F9B67F68F66E}"/>
              </a:ext>
            </a:extLst>
          </p:cNvPr>
          <p:cNvSpPr>
            <a:spLocks noGrp="1"/>
          </p:cNvSpPr>
          <p:nvPr>
            <p:ph type="title"/>
          </p:nvPr>
        </p:nvSpPr>
        <p:spPr>
          <a:xfrm>
            <a:off x="1043631" y="809898"/>
            <a:ext cx="9942716" cy="1554480"/>
          </a:xfrm>
        </p:spPr>
        <p:txBody>
          <a:bodyPr anchor="ctr">
            <a:normAutofit/>
          </a:bodyPr>
          <a:lstStyle/>
          <a:p>
            <a:r>
              <a:rPr lang="en-US" sz="4800" dirty="0"/>
              <a:t>How Does the AETP Work?</a:t>
            </a:r>
          </a:p>
        </p:txBody>
      </p:sp>
      <p:sp>
        <p:nvSpPr>
          <p:cNvPr id="3" name="Content Placeholder 2">
            <a:extLst>
              <a:ext uri="{FF2B5EF4-FFF2-40B4-BE49-F238E27FC236}">
                <a16:creationId xmlns:a16="http://schemas.microsoft.com/office/drawing/2014/main" id="{82F069FD-EA24-0CBB-5CB6-774B6F0007C5}"/>
              </a:ext>
            </a:extLst>
          </p:cNvPr>
          <p:cNvSpPr>
            <a:spLocks noGrp="1"/>
          </p:cNvSpPr>
          <p:nvPr>
            <p:ph idx="1"/>
          </p:nvPr>
        </p:nvSpPr>
        <p:spPr>
          <a:xfrm>
            <a:off x="1045028" y="3017522"/>
            <a:ext cx="9941319" cy="3124658"/>
          </a:xfrm>
        </p:spPr>
        <p:txBody>
          <a:bodyPr anchor="ctr">
            <a:normAutofit fontScale="92500"/>
          </a:bodyPr>
          <a:lstStyle/>
          <a:p>
            <a:pPr marL="0" indent="0">
              <a:buNone/>
            </a:pPr>
            <a:r>
              <a:rPr lang="en-US" sz="2200" dirty="0"/>
              <a:t>Eligible students may apply, on an annual basis, for an AETP loan in an amount of $3,000 and can apply for, and receive, AETP loans annually for up to five (5) consecutive years. </a:t>
            </a:r>
          </a:p>
          <a:p>
            <a:pPr marL="0" indent="0">
              <a:buNone/>
            </a:pPr>
            <a:r>
              <a:rPr lang="en-US" sz="2200" dirty="0"/>
              <a:t>In return for receiving an AETP loan, the student agrees to complete the teacher education program that s/he is currently enrolled in and commits to becoming certified and to teach full-time in an accredited or approved public or private school in Nebraska. If the student meets the loan forgiveness obligations, loans will be forgiven, beginning after the first two years of full-time teaching, in an amount up to $3,000 for each year of teaching or in an amount up to $6,000 for each year of teaching if the student teaches in a school district that has been classified as very sparse or in a school building in which at least 40% of the students qualify for the poverty factor.</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Logo&#10;&#10;AI-generated content may be incorrect.">
            <a:extLst>
              <a:ext uri="{FF2B5EF4-FFF2-40B4-BE49-F238E27FC236}">
                <a16:creationId xmlns:a16="http://schemas.microsoft.com/office/drawing/2014/main" id="{256A4E98-45B2-1887-5CE2-E56CAF732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828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18EB21-26B4-ACE2-9BF2-AF7CB804A4F3}"/>
              </a:ext>
            </a:extLst>
          </p:cNvPr>
          <p:cNvSpPr>
            <a:spLocks noGrp="1"/>
          </p:cNvSpPr>
          <p:nvPr>
            <p:ph type="title"/>
          </p:nvPr>
        </p:nvSpPr>
        <p:spPr>
          <a:xfrm>
            <a:off x="838200" y="365125"/>
            <a:ext cx="10515600" cy="1325563"/>
          </a:xfrm>
        </p:spPr>
        <p:txBody>
          <a:bodyPr>
            <a:normAutofit/>
          </a:bodyPr>
          <a:lstStyle/>
          <a:p>
            <a:r>
              <a:rPr lang="en-US" dirty="0"/>
              <a:t>AETP Loan Forgiveness Obligation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77BCED-4D17-8A44-7F1D-1C2E5D0D445A}"/>
              </a:ext>
            </a:extLst>
          </p:cNvPr>
          <p:cNvSpPr>
            <a:spLocks noGrp="1"/>
          </p:cNvSpPr>
          <p:nvPr>
            <p:ph idx="1"/>
          </p:nvPr>
        </p:nvSpPr>
        <p:spPr>
          <a:xfrm>
            <a:off x="838200" y="1652443"/>
            <a:ext cx="11113518" cy="4351338"/>
          </a:xfrm>
        </p:spPr>
        <p:txBody>
          <a:bodyPr>
            <a:normAutofit/>
          </a:bodyPr>
          <a:lstStyle/>
          <a:p>
            <a:pPr marL="0" indent="0">
              <a:buNone/>
            </a:pPr>
            <a:r>
              <a:rPr lang="en-US" sz="1800" dirty="0"/>
              <a:t>Upon successful completion of student teaching, AETP recipients are forgiven $1000 of AETP funds received. Following successful completion of the teacher education program and major for which the AETP loan was awarded, the loan recipient becomes certified, is employed as a full-time teacher in a Nebraska school within six months of graduation, and otherwise meets the requirements of the signed contract between the student applicant and the Coordinating Commission for Postsecondary Education (CCPE), AETP loans will be forgiven in the following manner, beginning at the end of the third year of teaching full-time following program completion:</a:t>
            </a:r>
          </a:p>
          <a:p>
            <a:r>
              <a:rPr lang="en-US" sz="1800" dirty="0"/>
              <a:t>Recipient is forgiven up to $3,000 of AETP funds received, OR</a:t>
            </a:r>
          </a:p>
          <a:p>
            <a:r>
              <a:rPr lang="en-US" sz="1800" dirty="0"/>
              <a:t>If recipient is teaching in a school district that is in a local system classified in the very sparse cost grouping or in a school building considered low-income in which at least 40% of students qualified for free lunches, as determined by the State Department of Education, will be forgiven up to $6,000 of AETP funds received</a:t>
            </a:r>
          </a:p>
          <a:p>
            <a:r>
              <a:rPr lang="en-US" sz="1800" dirty="0"/>
              <a:t>Each following year of full-time teaching, the recipient will be forgiven up to $3,000 OR $6,000 (depending on school designation) of AETP funds received until the recipient's outstanding AETP loan balance is exhausted.</a:t>
            </a:r>
          </a:p>
        </p:txBody>
      </p:sp>
      <p:pic>
        <p:nvPicPr>
          <p:cNvPr id="4" name="Picture 3" descr="Logo&#10;&#10;AI-generated content may be incorrect.">
            <a:extLst>
              <a:ext uri="{FF2B5EF4-FFF2-40B4-BE49-F238E27FC236}">
                <a16:creationId xmlns:a16="http://schemas.microsoft.com/office/drawing/2014/main" id="{0162199E-BDC8-5949-1712-BE193FE30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1486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1B6BA59F67AF4B9655EF6669CFFC7D" ma:contentTypeVersion="22" ma:contentTypeDescription="Create a new document." ma:contentTypeScope="" ma:versionID="2fb004b14e73a8973de8dad1cd7d58d1">
  <xsd:schema xmlns:xsd="http://www.w3.org/2001/XMLSchema" xmlns:xs="http://www.w3.org/2001/XMLSchema" xmlns:p="http://schemas.microsoft.com/office/2006/metadata/properties" xmlns:ns1="http://schemas.microsoft.com/sharepoint/v3" xmlns:ns2="71c1e4dc-dec0-4b23-a6e1-2db2a279cac6" xmlns:ns3="05d6ef7f-85ce-413e-b73e-e985465ff945" targetNamespace="http://schemas.microsoft.com/office/2006/metadata/properties" ma:root="true" ma:fieldsID="5c59362a47f9d3bca569ff00eebc1f6e" ns1:_="" ns2:_="" ns3:_="">
    <xsd:import namespace="http://schemas.microsoft.com/sharepoint/v3"/>
    <xsd:import namespace="71c1e4dc-dec0-4b23-a6e1-2db2a279cac6"/>
    <xsd:import namespace="05d6ef7f-85ce-413e-b73e-e985465ff9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c1e4dc-dec0-4b23-a6e1-2db2a279c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6dbaca4-0a10-4075-9d26-b5ffa51738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d6ef7f-85ce-413e-b73e-e985465ff9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5a8934a-1976-4cf0-af1e-8c288df88828}" ma:internalName="TaxCatchAll" ma:showField="CatchAllData" ma:web="05d6ef7f-85ce-413e-b73e-e985465ff9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1c1e4dc-dec0-4b23-a6e1-2db2a279cac6">
      <Terms xmlns="http://schemas.microsoft.com/office/infopath/2007/PartnerControls"/>
    </lcf76f155ced4ddcb4097134ff3c332f>
    <_ip_UnifiedCompliancePolicyProperties xmlns="http://schemas.microsoft.com/sharepoint/v3" xsi:nil="true"/>
    <TaxCatchAll xmlns="05d6ef7f-85ce-413e-b73e-e985465ff945" xsi:nil="true"/>
  </documentManagement>
</p:properties>
</file>

<file path=customXml/itemProps1.xml><?xml version="1.0" encoding="utf-8"?>
<ds:datastoreItem xmlns:ds="http://schemas.openxmlformats.org/officeDocument/2006/customXml" ds:itemID="{B4A1E059-7D8B-4E7E-A828-BEDA66EED966}">
  <ds:schemaRefs>
    <ds:schemaRef ds:uri="http://schemas.microsoft.com/sharepoint/v3/contenttype/forms"/>
  </ds:schemaRefs>
</ds:datastoreItem>
</file>

<file path=customXml/itemProps2.xml><?xml version="1.0" encoding="utf-8"?>
<ds:datastoreItem xmlns:ds="http://schemas.openxmlformats.org/officeDocument/2006/customXml" ds:itemID="{A38019EB-A4D5-420D-8222-3018BC40A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c1e4dc-dec0-4b23-a6e1-2db2a279cac6"/>
    <ds:schemaRef ds:uri="05d6ef7f-85ce-413e-b73e-e985465ff9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DA9FA8-640F-4330-AA82-4630A228CE87}">
  <ds:schemaRefs>
    <ds:schemaRef ds:uri="http://schemas.microsoft.com/office/2006/metadata/properties"/>
    <ds:schemaRef ds:uri="http://schemas.microsoft.com/office/infopath/2007/PartnerControls"/>
    <ds:schemaRef ds:uri="http://schemas.microsoft.com/sharepoint/v3"/>
    <ds:schemaRef ds:uri="71c1e4dc-dec0-4b23-a6e1-2db2a279cac6"/>
    <ds:schemaRef ds:uri="05d6ef7f-85ce-413e-b73e-e985465ff945"/>
  </ds:schemaRefs>
</ds:datastoreItem>
</file>

<file path=docProps/app.xml><?xml version="1.0" encoding="utf-8"?>
<Properties xmlns="http://schemas.openxmlformats.org/officeDocument/2006/extended-properties" xmlns:vt="http://schemas.openxmlformats.org/officeDocument/2006/docPropsVTypes">
  <TotalTime>129</TotalTime>
  <Words>1821</Words>
  <Application>Microsoft Office PowerPoint</Application>
  <PresentationFormat>Widescreen</PresentationFormat>
  <Paragraphs>115</Paragraphs>
  <Slides>23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Tahoma</vt:lpstr>
      <vt:lpstr>Times New Roman</vt:lpstr>
      <vt:lpstr>Office Theme</vt:lpstr>
      <vt:lpstr>PowerPoint Presentation</vt:lpstr>
      <vt:lpstr>Course Overview</vt:lpstr>
      <vt:lpstr>Welcome</vt:lpstr>
      <vt:lpstr>What is the Excellence in Teaching Act (ETA)?</vt:lpstr>
      <vt:lpstr>ETA Programs Overview</vt:lpstr>
      <vt:lpstr>Attracting Excellence in Teaching Program (AETP) Overview</vt:lpstr>
      <vt:lpstr>AETP Eligibility</vt:lpstr>
      <vt:lpstr>How Does the AETP Work?</vt:lpstr>
      <vt:lpstr>AETP Loan Forgiveness Obligation</vt:lpstr>
      <vt:lpstr>PowerPoint Presentation</vt:lpstr>
      <vt:lpstr>AETP Application Process Overview</vt:lpstr>
      <vt:lpstr>PowerPoint Presentation</vt:lpstr>
      <vt:lpstr>PowerPoint Presentation</vt:lpstr>
      <vt:lpstr>PowerPoint Presentation</vt:lpstr>
      <vt:lpstr>AETP Application Process Overview</vt:lpstr>
      <vt:lpstr>Step 1 – Application Submission</vt:lpstr>
      <vt:lpstr>Step 2 – IHE Review</vt:lpstr>
      <vt:lpstr>Step 3 – ETA Specialist Review</vt:lpstr>
      <vt:lpstr>Step 4 – Contract Generation</vt:lpstr>
      <vt:lpstr>Step 5 – Applicant Signs Contract</vt:lpstr>
      <vt:lpstr>Step 6 – ETA Specialist Countersigns the Contract</vt:lpstr>
      <vt:lpstr>Registering for an ETA account:</vt:lpstr>
      <vt:lpstr>Registering an ETA Account as a new applicant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Ravelo</dc:creator>
  <cp:lastModifiedBy>Thompson, Celeste</cp:lastModifiedBy>
  <cp:revision>3</cp:revision>
  <dcterms:created xsi:type="dcterms:W3CDTF">2025-03-06T21:43:02Z</dcterms:created>
  <dcterms:modified xsi:type="dcterms:W3CDTF">2025-05-07T20:14:43Z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0x010100AB1B6BA59F67AF4B9655EF6669CFFC7D</vt:lpwstr>
  </property>
</Properties>
</file>